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notesMasterIdLst>
    <p:notesMasterId r:id="rId33"/>
  </p:notesMasterIdLst>
  <p:sldIdLst>
    <p:sldId id="262" r:id="rId7"/>
    <p:sldId id="293" r:id="rId8"/>
    <p:sldId id="264" r:id="rId9"/>
    <p:sldId id="265" r:id="rId10"/>
    <p:sldId id="261" r:id="rId11"/>
    <p:sldId id="266" r:id="rId12"/>
    <p:sldId id="267" r:id="rId13"/>
    <p:sldId id="290" r:id="rId14"/>
    <p:sldId id="291" r:id="rId15"/>
    <p:sldId id="289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82" r:id="rId24"/>
    <p:sldId id="279" r:id="rId25"/>
    <p:sldId id="280" r:id="rId26"/>
    <p:sldId id="281" r:id="rId27"/>
    <p:sldId id="284" r:id="rId28"/>
    <p:sldId id="288" r:id="rId29"/>
    <p:sldId id="292" r:id="rId30"/>
    <p:sldId id="294" r:id="rId31"/>
    <p:sldId id="28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7" autoAdjust="0"/>
    <p:restoredTop sz="82339" autoAdjust="0"/>
  </p:normalViewPr>
  <p:slideViewPr>
    <p:cSldViewPr snapToGrid="0">
      <p:cViewPr varScale="1">
        <p:scale>
          <a:sx n="94" d="100"/>
          <a:sy n="94" d="100"/>
        </p:scale>
        <p:origin x="9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492976-599D-4518-AA88-8D9FB6469398}" type="datetimeFigureOut">
              <a:rPr lang="en-CA" smtClean="0"/>
              <a:t>2020-02-03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63788D-1F6E-43A7-83FD-4F54702C642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8244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Take the ‘search’ out of Search and Rescue</a:t>
            </a:r>
            <a:endParaRPr lang="en-CA" altLang="en-US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8BFE0D-1F05-4660-A002-572F061B0118}" type="slidenum">
              <a:rPr lang="en-CA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346628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805" y="2130848"/>
            <a:ext cx="10364391" cy="14700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098" y="3886647"/>
            <a:ext cx="8533805" cy="17524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579176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0196" y="1600647"/>
            <a:ext cx="10971609" cy="452511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050189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903" y="178594"/>
            <a:ext cx="2742902" cy="59471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0195" y="178594"/>
            <a:ext cx="8085833" cy="59471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117391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805" y="2130848"/>
            <a:ext cx="10364391" cy="14700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098" y="3886647"/>
            <a:ext cx="8533805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562016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290475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18" y="4406801"/>
            <a:ext cx="10362902" cy="1361777"/>
          </a:xfrm>
        </p:spPr>
        <p:txBody>
          <a:bodyPr anchor="t"/>
          <a:lstStyle>
            <a:lvl1pPr algn="l">
              <a:defRPr sz="2812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18" y="2906613"/>
            <a:ext cx="10362902" cy="1500188"/>
          </a:xfrm>
        </p:spPr>
        <p:txBody>
          <a:bodyPr anchor="b"/>
          <a:lstStyle>
            <a:lvl1pPr marL="0" indent="0">
              <a:buNone/>
              <a:defRPr sz="1406"/>
            </a:lvl1pPr>
            <a:lvl2pPr marL="321457" indent="0">
              <a:buNone/>
              <a:defRPr sz="1266"/>
            </a:lvl2pPr>
            <a:lvl3pPr marL="642915" indent="0">
              <a:buNone/>
              <a:defRPr sz="1125"/>
            </a:lvl3pPr>
            <a:lvl4pPr marL="964372" indent="0">
              <a:buNone/>
              <a:defRPr sz="984"/>
            </a:lvl4pPr>
            <a:lvl5pPr marL="1285829" indent="0">
              <a:buNone/>
              <a:defRPr sz="984"/>
            </a:lvl5pPr>
            <a:lvl6pPr marL="1607287" indent="0">
              <a:buNone/>
              <a:defRPr sz="984"/>
            </a:lvl6pPr>
            <a:lvl7pPr marL="1928744" indent="0">
              <a:buNone/>
              <a:defRPr sz="984"/>
            </a:lvl7pPr>
            <a:lvl8pPr marL="2250201" indent="0">
              <a:buNone/>
              <a:defRPr sz="984"/>
            </a:lvl8pPr>
            <a:lvl9pPr marL="2571659" indent="0">
              <a:buNone/>
              <a:defRPr sz="9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999659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0625" y="3536156"/>
            <a:ext cx="4833938" cy="794742"/>
          </a:xfr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7437" y="3536156"/>
            <a:ext cx="4833938" cy="794742"/>
          </a:xfr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4728417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6" y="274588"/>
            <a:ext cx="1097160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196" y="1534791"/>
            <a:ext cx="5386090" cy="639589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196" y="2174379"/>
            <a:ext cx="5386090" cy="3951387"/>
          </a:xfr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739" y="1534791"/>
            <a:ext cx="5389066" cy="639589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739" y="2174379"/>
            <a:ext cx="5389066" cy="3951387"/>
          </a:xfr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468310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033412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07029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6" y="273473"/>
            <a:ext cx="4010918" cy="1161975"/>
          </a:xfrm>
        </p:spPr>
        <p:txBody>
          <a:bodyPr/>
          <a:lstStyle>
            <a:lvl1pPr algn="l">
              <a:defRPr sz="1406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965" y="273472"/>
            <a:ext cx="6814839" cy="5852294"/>
          </a:xfr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7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196" y="1435448"/>
            <a:ext cx="4010918" cy="4690318"/>
          </a:xfrm>
        </p:spPr>
        <p:txBody>
          <a:bodyPr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604654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196" y="1600647"/>
            <a:ext cx="10971609" cy="45251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514173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80" y="4800824"/>
            <a:ext cx="7314903" cy="567035"/>
          </a:xfrm>
        </p:spPr>
        <p:txBody>
          <a:bodyPr/>
          <a:lstStyle>
            <a:lvl1pPr algn="l">
              <a:defRPr sz="1406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180" y="612800"/>
            <a:ext cx="7314903" cy="4114354"/>
          </a:xfrm>
        </p:spPr>
        <p:txBody>
          <a:bodyPr/>
          <a:lstStyle>
            <a:lvl1pPr marL="0" indent="0">
              <a:buNone/>
              <a:defRPr sz="2250"/>
            </a:lvl1pPr>
            <a:lvl2pPr marL="321457" indent="0">
              <a:buNone/>
              <a:defRPr sz="1969"/>
            </a:lvl2pPr>
            <a:lvl3pPr marL="642915" indent="0">
              <a:buNone/>
              <a:defRPr sz="1687"/>
            </a:lvl3pPr>
            <a:lvl4pPr marL="964372" indent="0">
              <a:buNone/>
              <a:defRPr sz="1406"/>
            </a:lvl4pPr>
            <a:lvl5pPr marL="1285829" indent="0">
              <a:buNone/>
              <a:defRPr sz="1406"/>
            </a:lvl5pPr>
            <a:lvl6pPr marL="1607287" indent="0">
              <a:buNone/>
              <a:defRPr sz="1406"/>
            </a:lvl6pPr>
            <a:lvl7pPr marL="1928744" indent="0">
              <a:buNone/>
              <a:defRPr sz="1406"/>
            </a:lvl7pPr>
            <a:lvl8pPr marL="2250201" indent="0">
              <a:buNone/>
              <a:defRPr sz="1406"/>
            </a:lvl8pPr>
            <a:lvl9pPr marL="2571659" indent="0">
              <a:buNone/>
              <a:defRPr sz="1406"/>
            </a:lvl9pPr>
          </a:lstStyle>
          <a:p>
            <a:pPr lvl="0"/>
            <a:endParaRPr lang="en-CA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180" y="5367859"/>
            <a:ext cx="7314903" cy="804788"/>
          </a:xfrm>
        </p:spPr>
        <p:txBody>
          <a:bodyPr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445016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186148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48687" y="1151930"/>
            <a:ext cx="2452688" cy="31789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90625" y="1151930"/>
            <a:ext cx="7215188" cy="31789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881481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805" y="2130848"/>
            <a:ext cx="10364391" cy="14700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098" y="3886647"/>
            <a:ext cx="8533805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328018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712360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18" y="4406801"/>
            <a:ext cx="10362902" cy="1361777"/>
          </a:xfrm>
        </p:spPr>
        <p:txBody>
          <a:bodyPr anchor="t"/>
          <a:lstStyle>
            <a:lvl1pPr algn="l">
              <a:defRPr sz="2812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18" y="2906613"/>
            <a:ext cx="10362902" cy="1500188"/>
          </a:xfrm>
        </p:spPr>
        <p:txBody>
          <a:bodyPr anchor="b"/>
          <a:lstStyle>
            <a:lvl1pPr marL="0" indent="0">
              <a:buNone/>
              <a:defRPr sz="1406"/>
            </a:lvl1pPr>
            <a:lvl2pPr marL="321457" indent="0">
              <a:buNone/>
              <a:defRPr sz="1266"/>
            </a:lvl2pPr>
            <a:lvl3pPr marL="642915" indent="0">
              <a:buNone/>
              <a:defRPr sz="1125"/>
            </a:lvl3pPr>
            <a:lvl4pPr marL="964372" indent="0">
              <a:buNone/>
              <a:defRPr sz="984"/>
            </a:lvl4pPr>
            <a:lvl5pPr marL="1285829" indent="0">
              <a:buNone/>
              <a:defRPr sz="984"/>
            </a:lvl5pPr>
            <a:lvl6pPr marL="1607287" indent="0">
              <a:buNone/>
              <a:defRPr sz="984"/>
            </a:lvl6pPr>
            <a:lvl7pPr marL="1928744" indent="0">
              <a:buNone/>
              <a:defRPr sz="984"/>
            </a:lvl7pPr>
            <a:lvl8pPr marL="2250201" indent="0">
              <a:buNone/>
              <a:defRPr sz="984"/>
            </a:lvl8pPr>
            <a:lvl9pPr marL="2571659" indent="0">
              <a:buNone/>
              <a:defRPr sz="9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213185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3375" y="2241352"/>
            <a:ext cx="5691188" cy="4107656"/>
          </a:xfr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7437" y="2241352"/>
            <a:ext cx="5691188" cy="4107656"/>
          </a:xfr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104249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6" y="274588"/>
            <a:ext cx="1097160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196" y="1534791"/>
            <a:ext cx="5386090" cy="639589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196" y="2174379"/>
            <a:ext cx="5386090" cy="3951387"/>
          </a:xfr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739" y="1534791"/>
            <a:ext cx="5389066" cy="639589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739" y="2174379"/>
            <a:ext cx="5389066" cy="3951387"/>
          </a:xfr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290613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218378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81959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18" y="4406801"/>
            <a:ext cx="10362902" cy="1361777"/>
          </a:xfrm>
        </p:spPr>
        <p:txBody>
          <a:bodyPr anchor="t"/>
          <a:lstStyle>
            <a:lvl1pPr algn="l">
              <a:defRPr sz="2812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18" y="2906613"/>
            <a:ext cx="10362902" cy="15001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06"/>
            </a:lvl1pPr>
            <a:lvl2pPr marL="321457" indent="0">
              <a:buNone/>
              <a:defRPr sz="1266"/>
            </a:lvl2pPr>
            <a:lvl3pPr marL="642915" indent="0">
              <a:buNone/>
              <a:defRPr sz="1125"/>
            </a:lvl3pPr>
            <a:lvl4pPr marL="964372" indent="0">
              <a:buNone/>
              <a:defRPr sz="984"/>
            </a:lvl4pPr>
            <a:lvl5pPr marL="1285829" indent="0">
              <a:buNone/>
              <a:defRPr sz="984"/>
            </a:lvl5pPr>
            <a:lvl6pPr marL="1607287" indent="0">
              <a:buNone/>
              <a:defRPr sz="984"/>
            </a:lvl6pPr>
            <a:lvl7pPr marL="1928744" indent="0">
              <a:buNone/>
              <a:defRPr sz="984"/>
            </a:lvl7pPr>
            <a:lvl8pPr marL="2250201" indent="0">
              <a:buNone/>
              <a:defRPr sz="984"/>
            </a:lvl8pPr>
            <a:lvl9pPr marL="2571659" indent="0">
              <a:buNone/>
              <a:defRPr sz="9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7379155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6" y="273473"/>
            <a:ext cx="4010918" cy="1161975"/>
          </a:xfrm>
        </p:spPr>
        <p:txBody>
          <a:bodyPr anchor="b"/>
          <a:lstStyle>
            <a:lvl1pPr algn="l">
              <a:defRPr sz="1406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965" y="273472"/>
            <a:ext cx="6814839" cy="5852294"/>
          </a:xfr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7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196" y="1435448"/>
            <a:ext cx="4010918" cy="4690318"/>
          </a:xfrm>
        </p:spPr>
        <p:txBody>
          <a:bodyPr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603806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80" y="4800824"/>
            <a:ext cx="7314903" cy="567035"/>
          </a:xfrm>
        </p:spPr>
        <p:txBody>
          <a:bodyPr anchor="b"/>
          <a:lstStyle>
            <a:lvl1pPr algn="l">
              <a:defRPr sz="1406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180" y="612800"/>
            <a:ext cx="7314903" cy="4114354"/>
          </a:xfrm>
        </p:spPr>
        <p:txBody>
          <a:bodyPr/>
          <a:lstStyle>
            <a:lvl1pPr marL="0" indent="0">
              <a:buNone/>
              <a:defRPr sz="2250"/>
            </a:lvl1pPr>
            <a:lvl2pPr marL="321457" indent="0">
              <a:buNone/>
              <a:defRPr sz="1969"/>
            </a:lvl2pPr>
            <a:lvl3pPr marL="642915" indent="0">
              <a:buNone/>
              <a:defRPr sz="1687"/>
            </a:lvl3pPr>
            <a:lvl4pPr marL="964372" indent="0">
              <a:buNone/>
              <a:defRPr sz="1406"/>
            </a:lvl4pPr>
            <a:lvl5pPr marL="1285829" indent="0">
              <a:buNone/>
              <a:defRPr sz="1406"/>
            </a:lvl5pPr>
            <a:lvl6pPr marL="1607287" indent="0">
              <a:buNone/>
              <a:defRPr sz="1406"/>
            </a:lvl6pPr>
            <a:lvl7pPr marL="1928744" indent="0">
              <a:buNone/>
              <a:defRPr sz="1406"/>
            </a:lvl7pPr>
            <a:lvl8pPr marL="2250201" indent="0">
              <a:buNone/>
              <a:defRPr sz="1406"/>
            </a:lvl8pPr>
            <a:lvl9pPr marL="2571659" indent="0">
              <a:buNone/>
              <a:defRPr sz="1406"/>
            </a:lvl9pPr>
          </a:lstStyle>
          <a:p>
            <a:pPr lvl="0"/>
            <a:endParaRPr lang="en-CA" noProof="0">
              <a:sym typeface="Gill Sans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180" y="5367859"/>
            <a:ext cx="7314903" cy="804788"/>
          </a:xfrm>
        </p:spPr>
        <p:txBody>
          <a:bodyPr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646887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876977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77312" y="178594"/>
            <a:ext cx="2881313" cy="617041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3375" y="178594"/>
            <a:ext cx="8501063" cy="617041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21767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805" y="2130848"/>
            <a:ext cx="10364391" cy="14700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098" y="3886647"/>
            <a:ext cx="8533805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852636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530026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18" y="4406801"/>
            <a:ext cx="10362902" cy="1361777"/>
          </a:xfrm>
        </p:spPr>
        <p:txBody>
          <a:bodyPr anchor="t"/>
          <a:lstStyle>
            <a:lvl1pPr algn="l">
              <a:defRPr sz="2812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18" y="2906613"/>
            <a:ext cx="10362902" cy="1500188"/>
          </a:xfrm>
        </p:spPr>
        <p:txBody>
          <a:bodyPr anchor="b"/>
          <a:lstStyle>
            <a:lvl1pPr marL="0" indent="0">
              <a:buNone/>
              <a:defRPr sz="1406"/>
            </a:lvl1pPr>
            <a:lvl2pPr marL="321457" indent="0">
              <a:buNone/>
              <a:defRPr sz="1266"/>
            </a:lvl2pPr>
            <a:lvl3pPr marL="642915" indent="0">
              <a:buNone/>
              <a:defRPr sz="1125"/>
            </a:lvl3pPr>
            <a:lvl4pPr marL="964372" indent="0">
              <a:buNone/>
              <a:defRPr sz="984"/>
            </a:lvl4pPr>
            <a:lvl5pPr marL="1285829" indent="0">
              <a:buNone/>
              <a:defRPr sz="984"/>
            </a:lvl5pPr>
            <a:lvl6pPr marL="1607287" indent="0">
              <a:buNone/>
              <a:defRPr sz="984"/>
            </a:lvl6pPr>
            <a:lvl7pPr marL="1928744" indent="0">
              <a:buNone/>
              <a:defRPr sz="984"/>
            </a:lvl7pPr>
            <a:lvl8pPr marL="2250201" indent="0">
              <a:buNone/>
              <a:defRPr sz="984"/>
            </a:lvl8pPr>
            <a:lvl9pPr marL="2571659" indent="0">
              <a:buNone/>
              <a:defRPr sz="9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705126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0625" y="1946672"/>
            <a:ext cx="4833938" cy="4018359"/>
          </a:xfr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7437" y="1946672"/>
            <a:ext cx="4833938" cy="4018359"/>
          </a:xfr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373768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6" y="274588"/>
            <a:ext cx="1097160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196" y="1534791"/>
            <a:ext cx="5386090" cy="639589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196" y="2174379"/>
            <a:ext cx="5386090" cy="3951387"/>
          </a:xfr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739" y="1534791"/>
            <a:ext cx="5389066" cy="639589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739" y="2174379"/>
            <a:ext cx="5389066" cy="3951387"/>
          </a:xfr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451324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647542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0196" y="1600647"/>
            <a:ext cx="5414367" cy="4525119"/>
          </a:xfrm>
          <a:prstGeom prst="rect">
            <a:avLst/>
          </a:prstGeo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7438" y="1600647"/>
            <a:ext cx="5414367" cy="4525119"/>
          </a:xfrm>
          <a:prstGeom prst="rect">
            <a:avLst/>
          </a:prstGeo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139884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06891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6" y="273473"/>
            <a:ext cx="4010918" cy="1161975"/>
          </a:xfrm>
        </p:spPr>
        <p:txBody>
          <a:bodyPr anchor="b"/>
          <a:lstStyle>
            <a:lvl1pPr algn="l">
              <a:defRPr sz="1406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965" y="273472"/>
            <a:ext cx="6814839" cy="5852294"/>
          </a:xfr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7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196" y="1435448"/>
            <a:ext cx="4010918" cy="4690318"/>
          </a:xfrm>
        </p:spPr>
        <p:txBody>
          <a:bodyPr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652748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80" y="4800824"/>
            <a:ext cx="7314903" cy="567035"/>
          </a:xfrm>
        </p:spPr>
        <p:txBody>
          <a:bodyPr anchor="b"/>
          <a:lstStyle>
            <a:lvl1pPr algn="l">
              <a:defRPr sz="1406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180" y="612800"/>
            <a:ext cx="7314903" cy="4114354"/>
          </a:xfrm>
        </p:spPr>
        <p:txBody>
          <a:bodyPr/>
          <a:lstStyle>
            <a:lvl1pPr marL="0" indent="0">
              <a:buNone/>
              <a:defRPr sz="2250"/>
            </a:lvl1pPr>
            <a:lvl2pPr marL="321457" indent="0">
              <a:buNone/>
              <a:defRPr sz="1969"/>
            </a:lvl2pPr>
            <a:lvl3pPr marL="642915" indent="0">
              <a:buNone/>
              <a:defRPr sz="1687"/>
            </a:lvl3pPr>
            <a:lvl4pPr marL="964372" indent="0">
              <a:buNone/>
              <a:defRPr sz="1406"/>
            </a:lvl4pPr>
            <a:lvl5pPr marL="1285829" indent="0">
              <a:buNone/>
              <a:defRPr sz="1406"/>
            </a:lvl5pPr>
            <a:lvl6pPr marL="1607287" indent="0">
              <a:buNone/>
              <a:defRPr sz="1406"/>
            </a:lvl6pPr>
            <a:lvl7pPr marL="1928744" indent="0">
              <a:buNone/>
              <a:defRPr sz="1406"/>
            </a:lvl7pPr>
            <a:lvl8pPr marL="2250201" indent="0">
              <a:buNone/>
              <a:defRPr sz="1406"/>
            </a:lvl8pPr>
            <a:lvl9pPr marL="2571659" indent="0">
              <a:buNone/>
              <a:defRPr sz="1406"/>
            </a:lvl9pPr>
          </a:lstStyle>
          <a:p>
            <a:pPr lvl="0"/>
            <a:endParaRPr lang="en-CA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180" y="5367859"/>
            <a:ext cx="7314903" cy="804788"/>
          </a:xfrm>
        </p:spPr>
        <p:txBody>
          <a:bodyPr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296011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27941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48687" y="178594"/>
            <a:ext cx="2452688" cy="5786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90625" y="178594"/>
            <a:ext cx="7215188" cy="5786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247185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805" y="2130848"/>
            <a:ext cx="10364391" cy="14700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098" y="3886647"/>
            <a:ext cx="8533805" cy="17524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056891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196" y="1600647"/>
            <a:ext cx="10971609" cy="45251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316937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18" y="4406801"/>
            <a:ext cx="10362902" cy="1361777"/>
          </a:xfrm>
        </p:spPr>
        <p:txBody>
          <a:bodyPr anchor="t"/>
          <a:lstStyle>
            <a:lvl1pPr algn="l">
              <a:defRPr sz="2812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18" y="2906613"/>
            <a:ext cx="10362902" cy="15001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06"/>
            </a:lvl1pPr>
            <a:lvl2pPr marL="321457" indent="0">
              <a:buNone/>
              <a:defRPr sz="1266"/>
            </a:lvl2pPr>
            <a:lvl3pPr marL="642915" indent="0">
              <a:buNone/>
              <a:defRPr sz="1125"/>
            </a:lvl3pPr>
            <a:lvl4pPr marL="964372" indent="0">
              <a:buNone/>
              <a:defRPr sz="984"/>
            </a:lvl4pPr>
            <a:lvl5pPr marL="1285829" indent="0">
              <a:buNone/>
              <a:defRPr sz="984"/>
            </a:lvl5pPr>
            <a:lvl6pPr marL="1607287" indent="0">
              <a:buNone/>
              <a:defRPr sz="984"/>
            </a:lvl6pPr>
            <a:lvl7pPr marL="1928744" indent="0">
              <a:buNone/>
              <a:defRPr sz="984"/>
            </a:lvl7pPr>
            <a:lvl8pPr marL="2250201" indent="0">
              <a:buNone/>
              <a:defRPr sz="984"/>
            </a:lvl8pPr>
            <a:lvl9pPr marL="2571659" indent="0">
              <a:buNone/>
              <a:defRPr sz="9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444383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0196" y="1600647"/>
            <a:ext cx="5414367" cy="4525119"/>
          </a:xfrm>
          <a:prstGeom prst="rect">
            <a:avLst/>
          </a:prstGeo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7438" y="1600647"/>
            <a:ext cx="5414367" cy="4525119"/>
          </a:xfrm>
          <a:prstGeom prst="rect">
            <a:avLst/>
          </a:prstGeo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8367456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6" y="274588"/>
            <a:ext cx="1097160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196" y="1534791"/>
            <a:ext cx="5386090" cy="63958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196" y="2174379"/>
            <a:ext cx="5386090" cy="3951387"/>
          </a:xfrm>
          <a:prstGeom prst="rect">
            <a:avLst/>
          </a:prstGeo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739" y="1534791"/>
            <a:ext cx="5389066" cy="63958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739" y="2174379"/>
            <a:ext cx="5389066" cy="3951387"/>
          </a:xfrm>
          <a:prstGeom prst="rect">
            <a:avLst/>
          </a:prstGeo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531039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6" y="274588"/>
            <a:ext cx="1097160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196" y="1534791"/>
            <a:ext cx="5386090" cy="63958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196" y="2174379"/>
            <a:ext cx="5386090" cy="3951387"/>
          </a:xfrm>
          <a:prstGeom prst="rect">
            <a:avLst/>
          </a:prstGeo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739" y="1534791"/>
            <a:ext cx="5389066" cy="63958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739" y="2174379"/>
            <a:ext cx="5389066" cy="3951387"/>
          </a:xfrm>
          <a:prstGeom prst="rect">
            <a:avLst/>
          </a:prstGeo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1803754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760681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07996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6" y="273473"/>
            <a:ext cx="4010918" cy="1161975"/>
          </a:xfrm>
        </p:spPr>
        <p:txBody>
          <a:bodyPr anchor="b"/>
          <a:lstStyle>
            <a:lvl1pPr algn="l">
              <a:defRPr sz="1406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965" y="273472"/>
            <a:ext cx="6814839" cy="5852294"/>
          </a:xfrm>
          <a:prstGeom prst="rect">
            <a:avLst/>
          </a:prstGeo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7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196" y="1435448"/>
            <a:ext cx="4010918" cy="46903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54764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80" y="4800824"/>
            <a:ext cx="7314903" cy="567035"/>
          </a:xfrm>
        </p:spPr>
        <p:txBody>
          <a:bodyPr anchor="b"/>
          <a:lstStyle>
            <a:lvl1pPr algn="l">
              <a:defRPr sz="1406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180" y="612800"/>
            <a:ext cx="7314903" cy="41143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50"/>
            </a:lvl1pPr>
            <a:lvl2pPr marL="321457" indent="0">
              <a:buNone/>
              <a:defRPr sz="1969"/>
            </a:lvl2pPr>
            <a:lvl3pPr marL="642915" indent="0">
              <a:buNone/>
              <a:defRPr sz="1687"/>
            </a:lvl3pPr>
            <a:lvl4pPr marL="964372" indent="0">
              <a:buNone/>
              <a:defRPr sz="1406"/>
            </a:lvl4pPr>
            <a:lvl5pPr marL="1285829" indent="0">
              <a:buNone/>
              <a:defRPr sz="1406"/>
            </a:lvl5pPr>
            <a:lvl6pPr marL="1607287" indent="0">
              <a:buNone/>
              <a:defRPr sz="1406"/>
            </a:lvl6pPr>
            <a:lvl7pPr marL="1928744" indent="0">
              <a:buNone/>
              <a:defRPr sz="1406"/>
            </a:lvl7pPr>
            <a:lvl8pPr marL="2250201" indent="0">
              <a:buNone/>
              <a:defRPr sz="1406"/>
            </a:lvl8pPr>
            <a:lvl9pPr marL="2571659" indent="0">
              <a:buNone/>
              <a:defRPr sz="1406"/>
            </a:lvl9pPr>
          </a:lstStyle>
          <a:p>
            <a:pPr lvl="0"/>
            <a:endParaRPr lang="en-CA" noProof="0">
              <a:sym typeface="Gill Sans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180" y="5367859"/>
            <a:ext cx="7314903" cy="804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776775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0196" y="1600647"/>
            <a:ext cx="10971609" cy="452511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621282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77312" y="178594"/>
            <a:ext cx="2881313" cy="59471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3375" y="178594"/>
            <a:ext cx="8501063" cy="59471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562141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805" y="2130848"/>
            <a:ext cx="10364391" cy="14700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098" y="3886647"/>
            <a:ext cx="8533805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765792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870631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18" y="4406801"/>
            <a:ext cx="10362902" cy="1361777"/>
          </a:xfrm>
        </p:spPr>
        <p:txBody>
          <a:bodyPr anchor="t"/>
          <a:lstStyle>
            <a:lvl1pPr algn="l">
              <a:defRPr sz="2812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18" y="2906613"/>
            <a:ext cx="10362902" cy="1500188"/>
          </a:xfrm>
        </p:spPr>
        <p:txBody>
          <a:bodyPr anchor="b"/>
          <a:lstStyle>
            <a:lvl1pPr marL="0" indent="0">
              <a:buNone/>
              <a:defRPr sz="1406"/>
            </a:lvl1pPr>
            <a:lvl2pPr marL="321457" indent="0">
              <a:buNone/>
              <a:defRPr sz="1266"/>
            </a:lvl2pPr>
            <a:lvl3pPr marL="642915" indent="0">
              <a:buNone/>
              <a:defRPr sz="1125"/>
            </a:lvl3pPr>
            <a:lvl4pPr marL="964372" indent="0">
              <a:buNone/>
              <a:defRPr sz="984"/>
            </a:lvl4pPr>
            <a:lvl5pPr marL="1285829" indent="0">
              <a:buNone/>
              <a:defRPr sz="984"/>
            </a:lvl5pPr>
            <a:lvl6pPr marL="1607287" indent="0">
              <a:buNone/>
              <a:defRPr sz="984"/>
            </a:lvl6pPr>
            <a:lvl7pPr marL="1928744" indent="0">
              <a:buNone/>
              <a:defRPr sz="984"/>
            </a:lvl7pPr>
            <a:lvl8pPr marL="2250201" indent="0">
              <a:buNone/>
              <a:defRPr sz="984"/>
            </a:lvl8pPr>
            <a:lvl9pPr marL="2571659" indent="0">
              <a:buNone/>
              <a:defRPr sz="9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0643216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3375" y="2241352"/>
            <a:ext cx="2690813" cy="4107656"/>
          </a:xfr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67062" y="2241352"/>
            <a:ext cx="2690813" cy="4107656"/>
          </a:xfr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036463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3191510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6" y="274588"/>
            <a:ext cx="1097160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196" y="1534791"/>
            <a:ext cx="5386090" cy="639589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196" y="2174379"/>
            <a:ext cx="5386090" cy="3951387"/>
          </a:xfr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739" y="1534791"/>
            <a:ext cx="5389066" cy="639589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739" y="2174379"/>
            <a:ext cx="5389066" cy="3951387"/>
          </a:xfr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9723929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8589216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374056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6" y="273473"/>
            <a:ext cx="4010918" cy="1161975"/>
          </a:xfrm>
        </p:spPr>
        <p:txBody>
          <a:bodyPr anchor="b"/>
          <a:lstStyle>
            <a:lvl1pPr algn="l">
              <a:defRPr sz="1406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965" y="273472"/>
            <a:ext cx="6814839" cy="5852294"/>
          </a:xfr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7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196" y="1435448"/>
            <a:ext cx="4010918" cy="4690318"/>
          </a:xfrm>
        </p:spPr>
        <p:txBody>
          <a:bodyPr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6506232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80" y="4800824"/>
            <a:ext cx="7314903" cy="567035"/>
          </a:xfrm>
        </p:spPr>
        <p:txBody>
          <a:bodyPr anchor="b"/>
          <a:lstStyle>
            <a:lvl1pPr algn="l">
              <a:defRPr sz="1406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180" y="612800"/>
            <a:ext cx="7314903" cy="4114354"/>
          </a:xfrm>
        </p:spPr>
        <p:txBody>
          <a:bodyPr/>
          <a:lstStyle>
            <a:lvl1pPr marL="0" indent="0">
              <a:buNone/>
              <a:defRPr sz="2250"/>
            </a:lvl1pPr>
            <a:lvl2pPr marL="321457" indent="0">
              <a:buNone/>
              <a:defRPr sz="1969"/>
            </a:lvl2pPr>
            <a:lvl3pPr marL="642915" indent="0">
              <a:buNone/>
              <a:defRPr sz="1687"/>
            </a:lvl3pPr>
            <a:lvl4pPr marL="964372" indent="0">
              <a:buNone/>
              <a:defRPr sz="1406"/>
            </a:lvl4pPr>
            <a:lvl5pPr marL="1285829" indent="0">
              <a:buNone/>
              <a:defRPr sz="1406"/>
            </a:lvl5pPr>
            <a:lvl6pPr marL="1607287" indent="0">
              <a:buNone/>
              <a:defRPr sz="1406"/>
            </a:lvl6pPr>
            <a:lvl7pPr marL="1928744" indent="0">
              <a:buNone/>
              <a:defRPr sz="1406"/>
            </a:lvl7pPr>
            <a:lvl8pPr marL="2250201" indent="0">
              <a:buNone/>
              <a:defRPr sz="1406"/>
            </a:lvl8pPr>
            <a:lvl9pPr marL="2571659" indent="0">
              <a:buNone/>
              <a:defRPr sz="1406"/>
            </a:lvl9pPr>
          </a:lstStyle>
          <a:p>
            <a:pPr lvl="0"/>
            <a:endParaRPr lang="en-CA" noProof="0">
              <a:sym typeface="Gill Sans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180" y="5367859"/>
            <a:ext cx="7314903" cy="804788"/>
          </a:xfrm>
        </p:spPr>
        <p:txBody>
          <a:bodyPr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6257621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8830564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77312" y="178594"/>
            <a:ext cx="2881313" cy="617041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3375" y="178594"/>
            <a:ext cx="8501063" cy="617041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320744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48066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6" y="273473"/>
            <a:ext cx="4010918" cy="1161975"/>
          </a:xfrm>
        </p:spPr>
        <p:txBody>
          <a:bodyPr anchor="b"/>
          <a:lstStyle>
            <a:lvl1pPr algn="l">
              <a:defRPr sz="1406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965" y="273472"/>
            <a:ext cx="6814839" cy="5852294"/>
          </a:xfrm>
          <a:prstGeom prst="rect">
            <a:avLst/>
          </a:prstGeo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7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196" y="1435448"/>
            <a:ext cx="4010918" cy="46903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368071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80" y="4800824"/>
            <a:ext cx="7314903" cy="567035"/>
          </a:xfrm>
        </p:spPr>
        <p:txBody>
          <a:bodyPr anchor="b"/>
          <a:lstStyle>
            <a:lvl1pPr algn="l">
              <a:defRPr sz="1406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180" y="612800"/>
            <a:ext cx="7314903" cy="41143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50"/>
            </a:lvl1pPr>
            <a:lvl2pPr marL="321457" indent="0">
              <a:buNone/>
              <a:defRPr sz="1969"/>
            </a:lvl2pPr>
            <a:lvl3pPr marL="642915" indent="0">
              <a:buNone/>
              <a:defRPr sz="1687"/>
            </a:lvl3pPr>
            <a:lvl4pPr marL="964372" indent="0">
              <a:buNone/>
              <a:defRPr sz="1406"/>
            </a:lvl4pPr>
            <a:lvl5pPr marL="1285829" indent="0">
              <a:buNone/>
              <a:defRPr sz="1406"/>
            </a:lvl5pPr>
            <a:lvl6pPr marL="1607287" indent="0">
              <a:buNone/>
              <a:defRPr sz="1406"/>
            </a:lvl6pPr>
            <a:lvl7pPr marL="1928744" indent="0">
              <a:buNone/>
              <a:defRPr sz="1406"/>
            </a:lvl7pPr>
            <a:lvl8pPr marL="2250201" indent="0">
              <a:buNone/>
              <a:defRPr sz="1406"/>
            </a:lvl8pPr>
            <a:lvl9pPr marL="2571659" indent="0">
              <a:buNone/>
              <a:defRPr sz="1406"/>
            </a:lvl9pPr>
          </a:lstStyle>
          <a:p>
            <a:pPr lvl="0"/>
            <a:endParaRPr lang="en-CA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180" y="5367859"/>
            <a:ext cx="7314903" cy="804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342238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90625" y="178594"/>
            <a:ext cx="981075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95721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9pPr>
    </p:titleStyle>
    <p:bodyStyle>
      <a:lvl1pPr marL="625056" indent="-401822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953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37584" indent="-401822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953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50112" indent="-401822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953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62640" indent="-401822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953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75168" indent="-401822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953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96625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953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518082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953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39540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953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60997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953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90625" y="3536156"/>
            <a:ext cx="9810750" cy="794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90625" y="1151930"/>
            <a:ext cx="9810750" cy="232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187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9pPr>
    </p:titleStyle>
    <p:bodyStyle>
      <a:lvl1pPr algn="ctr" rtl="0" eaLnBrk="0" fontAlgn="base" hangingPunct="0">
        <a:spcBef>
          <a:spcPct val="0"/>
        </a:spcBef>
        <a:spcAft>
          <a:spcPct val="0"/>
        </a:spcAft>
        <a:defRPr sz="253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53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53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53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53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253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253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253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253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33375" y="178594"/>
            <a:ext cx="1152525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 Light" charset="0"/>
              </a:rPr>
              <a:t>Click to edit Master title style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3375" y="2241352"/>
            <a:ext cx="11525250" cy="410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 Light" charset="0"/>
              </a:rPr>
              <a:t>Second level</a:t>
            </a:r>
          </a:p>
          <a:p>
            <a:pPr lvl="2"/>
            <a:r>
              <a:rPr lang="en-US" altLang="en-US">
                <a:sym typeface="Gill Sans Light" charset="0"/>
              </a:rPr>
              <a:t>Third level</a:t>
            </a:r>
          </a:p>
          <a:p>
            <a:pPr lvl="3"/>
            <a:r>
              <a:rPr lang="en-US" altLang="en-US">
                <a:sym typeface="Gill Sans Light" charset="0"/>
              </a:rPr>
              <a:t>Fourth level</a:t>
            </a:r>
          </a:p>
          <a:p>
            <a:pPr lvl="4"/>
            <a:r>
              <a:rPr lang="en-US" altLang="en-US">
                <a:sym typeface="Gill Sans Light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8928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Heiti SC Light" charset="0"/>
          <a:cs typeface="Heiti SC Light" charset="0"/>
          <a:sym typeface="Gill Sans Ligh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Heiti SC Light" charset="0"/>
          <a:cs typeface="Heiti SC Light" charset="0"/>
          <a:sym typeface="Gill Sans Ligh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Heiti SC Light" charset="0"/>
          <a:cs typeface="Heiti SC Light" charset="0"/>
          <a:sym typeface="Gill Sans Ligh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Heiti SC Light" charset="0"/>
          <a:cs typeface="Heiti SC Light" charset="0"/>
          <a:sym typeface="Gill Sans Light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Heiti SC Light" charset="0"/>
          <a:cs typeface="Heiti SC Light" charset="0"/>
          <a:sym typeface="Gill Sans Light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Heiti SC Light" charset="0"/>
          <a:cs typeface="Heiti SC Light" charset="0"/>
          <a:sym typeface="Gill Sans Light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Heiti SC Light" charset="0"/>
          <a:cs typeface="Heiti SC Light" charset="0"/>
          <a:sym typeface="Gill Sans Light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Heiti SC Light" charset="0"/>
          <a:cs typeface="Heiti SC Light" charset="0"/>
          <a:sym typeface="Gill Sans Light" charset="0"/>
        </a:defRPr>
      </a:lvl9pPr>
    </p:titleStyle>
    <p:bodyStyle>
      <a:lvl1pPr marL="214305" indent="-214305" algn="l" rtl="0" eaLnBrk="0" fontAlgn="base" hangingPunct="0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672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446469" indent="-214305" algn="l" rtl="0" eaLnBrk="0" fontAlgn="base" hangingPunct="0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672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714350" indent="-214305" algn="l" rtl="0" eaLnBrk="0" fontAlgn="base" hangingPunct="0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672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982231" indent="-214305" algn="l" rtl="0" eaLnBrk="0" fontAlgn="base" hangingPunct="0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672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1250112" indent="-214305" algn="l" rtl="0" eaLnBrk="0" fontAlgn="base" hangingPunct="0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672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1571569" indent="-214305" algn="l" rtl="0" fontAlgn="base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672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1893026" indent="-214305" algn="l" rtl="0" fontAlgn="base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672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2214484" indent="-214305" algn="l" rtl="0" fontAlgn="base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672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2535941" indent="-214305" algn="l" rtl="0" fontAlgn="base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672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90625" y="178594"/>
            <a:ext cx="981075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90625" y="1946672"/>
            <a:ext cx="9810750" cy="401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22749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9pPr>
    </p:titleStyle>
    <p:bodyStyle>
      <a:lvl1pPr marL="589338" indent="-401822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953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01866" indent="-401822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953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14394" indent="-401822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953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26922" indent="-401822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953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39450" indent="-401822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953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60908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953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82365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953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03822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953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25280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953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33375" y="178594"/>
            <a:ext cx="1152525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 Light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0553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Heiti SC Light" charset="0"/>
          <a:cs typeface="Heiti SC Light" charset="0"/>
          <a:sym typeface="Gill Sans Ligh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Heiti SC Light" charset="0"/>
          <a:cs typeface="Heiti SC Light" charset="0"/>
          <a:sym typeface="Gill Sans Ligh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Heiti SC Light" charset="0"/>
          <a:cs typeface="Heiti SC Light" charset="0"/>
          <a:sym typeface="Gill Sans Ligh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Heiti SC Light" charset="0"/>
          <a:cs typeface="Heiti SC Light" charset="0"/>
          <a:sym typeface="Gill Sans Light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Heiti SC Light" charset="0"/>
          <a:cs typeface="Heiti SC Light" charset="0"/>
          <a:sym typeface="Gill Sans Light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Heiti SC Light" charset="0"/>
          <a:cs typeface="Heiti SC Light" charset="0"/>
          <a:sym typeface="Gill Sans Light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Heiti SC Light" charset="0"/>
          <a:cs typeface="Heiti SC Light" charset="0"/>
          <a:sym typeface="Gill Sans Light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Heiti SC Light" charset="0"/>
          <a:cs typeface="Heiti SC Light" charset="0"/>
          <a:sym typeface="Gill Sans Light" charset="0"/>
        </a:defRPr>
      </a:lvl9pPr>
    </p:titleStyle>
    <p:bodyStyle>
      <a:lvl1pPr marL="214305" indent="-214305" algn="l" rtl="0" eaLnBrk="0" fontAlgn="base" hangingPunct="0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672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482186" indent="-214305" algn="l" rtl="0" eaLnBrk="0" fontAlgn="base" hangingPunct="0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672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750067" indent="-214305" algn="l" rtl="0" eaLnBrk="0" fontAlgn="base" hangingPunct="0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672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1017948" indent="-214305" algn="l" rtl="0" eaLnBrk="0" fontAlgn="base" hangingPunct="0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672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1285829" indent="-214305" algn="l" rtl="0" eaLnBrk="0" fontAlgn="base" hangingPunct="0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672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1607287" indent="-214305" algn="l" rtl="0" fontAlgn="base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672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1928744" indent="-214305" algn="l" rtl="0" fontAlgn="base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672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2250201" indent="-214305" algn="l" rtl="0" fontAlgn="base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672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2571659" indent="-214305" algn="l" rtl="0" fontAlgn="base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672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33375" y="178594"/>
            <a:ext cx="1152525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 Light" charset="0"/>
              </a:rPr>
              <a:t>Click to edit Master title style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3375" y="2241352"/>
            <a:ext cx="5524500" cy="410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 Light" charset="0"/>
              </a:rPr>
              <a:t>Second level</a:t>
            </a:r>
          </a:p>
          <a:p>
            <a:pPr lvl="2"/>
            <a:r>
              <a:rPr lang="en-US" altLang="en-US">
                <a:sym typeface="Gill Sans Light" charset="0"/>
              </a:rPr>
              <a:t>Third level</a:t>
            </a:r>
          </a:p>
          <a:p>
            <a:pPr lvl="3"/>
            <a:r>
              <a:rPr lang="en-US" altLang="en-US">
                <a:sym typeface="Gill Sans Light" charset="0"/>
              </a:rPr>
              <a:t>Fourth level</a:t>
            </a:r>
          </a:p>
          <a:p>
            <a:pPr lvl="4"/>
            <a:r>
              <a:rPr lang="en-US" altLang="en-US">
                <a:sym typeface="Gill Sans Light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3492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Heiti SC Light" charset="0"/>
          <a:cs typeface="Heiti SC Light" charset="0"/>
          <a:sym typeface="Gill Sans Ligh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Heiti SC Light" charset="0"/>
          <a:cs typeface="Heiti SC Light" charset="0"/>
          <a:sym typeface="Gill Sans Ligh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Heiti SC Light" charset="0"/>
          <a:cs typeface="Heiti SC Light" charset="0"/>
          <a:sym typeface="Gill Sans Ligh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Heiti SC Light" charset="0"/>
          <a:cs typeface="Heiti SC Light" charset="0"/>
          <a:sym typeface="Gill Sans Light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Heiti SC Light" charset="0"/>
          <a:cs typeface="Heiti SC Light" charset="0"/>
          <a:sym typeface="Gill Sans Light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Heiti SC Light" charset="0"/>
          <a:cs typeface="Heiti SC Light" charset="0"/>
          <a:sym typeface="Gill Sans Light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Heiti SC Light" charset="0"/>
          <a:cs typeface="Heiti SC Light" charset="0"/>
          <a:sym typeface="Gill Sans Light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Heiti SC Light" charset="0"/>
          <a:cs typeface="Heiti SC Light" charset="0"/>
          <a:sym typeface="Gill Sans Light" charset="0"/>
        </a:defRPr>
      </a:lvl9pPr>
    </p:titleStyle>
    <p:bodyStyle>
      <a:lvl1pPr marL="214305" indent="-214305" algn="l" rtl="0" eaLnBrk="0" fontAlgn="base" hangingPunct="0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672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446469" indent="-214305" algn="l" rtl="0" eaLnBrk="0" fontAlgn="base" hangingPunct="0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672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714350" indent="-214305" algn="l" rtl="0" eaLnBrk="0" fontAlgn="base" hangingPunct="0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672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982231" indent="-214305" algn="l" rtl="0" eaLnBrk="0" fontAlgn="base" hangingPunct="0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672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1250112" indent="-214305" algn="l" rtl="0" eaLnBrk="0" fontAlgn="base" hangingPunct="0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672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1571569" indent="-214305" algn="l" rtl="0" fontAlgn="base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672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1893026" indent="-214305" algn="l" rtl="0" fontAlgn="base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672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2214484" indent="-214305" algn="l" rtl="0" fontAlgn="base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672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2535941" indent="-214305" algn="l" rtl="0" fontAlgn="base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672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D:\Pics\HS2017-1149-001.mp4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805" y="3624338"/>
            <a:ext cx="2205633" cy="268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1970484" y="1071563"/>
            <a:ext cx="8090297" cy="2160984"/>
          </a:xfrm>
        </p:spPr>
        <p:txBody>
          <a:bodyPr/>
          <a:lstStyle/>
          <a:p>
            <a:pPr eaLnBrk="1" hangingPunct="1"/>
            <a:r>
              <a:rPr lang="en-US" altLang="en-US" sz="5062">
                <a:solidFill>
                  <a:srgbClr val="6E0500"/>
                </a:solidFill>
                <a:latin typeface="Gill Sans Light" charset="0"/>
                <a:cs typeface="Gill Sans Light" charset="0"/>
                <a:sym typeface="Gill Sans Light" charset="0"/>
              </a:rPr>
              <a:t>Halifax</a:t>
            </a:r>
            <a:br>
              <a:rPr lang="en-US" altLang="en-US" sz="5062">
                <a:solidFill>
                  <a:srgbClr val="A40800"/>
                </a:solidFill>
                <a:latin typeface="Gill Sans Light" charset="0"/>
                <a:sym typeface="Gill Sans Light" charset="0"/>
              </a:rPr>
            </a:br>
            <a:r>
              <a:rPr lang="en-US" altLang="en-US" sz="5062">
                <a:solidFill>
                  <a:srgbClr val="6E0500"/>
                </a:solidFill>
                <a:latin typeface="Gill Sans Light" charset="0"/>
                <a:cs typeface="Gill Sans Light" charset="0"/>
                <a:sym typeface="Gill Sans Light" charset="0"/>
              </a:rPr>
              <a:t>J</a:t>
            </a:r>
            <a:r>
              <a:rPr lang="en-US" altLang="en-US" sz="5062">
                <a:latin typeface="Gill Sans Light" charset="0"/>
                <a:cs typeface="Gill Sans Light" charset="0"/>
                <a:sym typeface="Gill Sans Light" charset="0"/>
              </a:rPr>
              <a:t>oint </a:t>
            </a:r>
            <a:r>
              <a:rPr lang="en-US" altLang="en-US" sz="5062">
                <a:solidFill>
                  <a:srgbClr val="6E0500"/>
                </a:solidFill>
                <a:latin typeface="Gill Sans Light" charset="0"/>
                <a:cs typeface="Gill Sans Light" charset="0"/>
                <a:sym typeface="Gill Sans Light" charset="0"/>
              </a:rPr>
              <a:t>R</a:t>
            </a:r>
            <a:r>
              <a:rPr lang="en-US" altLang="en-US" sz="5062">
                <a:latin typeface="Gill Sans Light" charset="0"/>
                <a:cs typeface="Gill Sans Light" charset="0"/>
                <a:sym typeface="Gill Sans Light" charset="0"/>
              </a:rPr>
              <a:t>escue </a:t>
            </a:r>
            <a:r>
              <a:rPr lang="en-US" altLang="en-US" sz="5062">
                <a:solidFill>
                  <a:srgbClr val="6E0500"/>
                </a:solidFill>
                <a:latin typeface="Gill Sans Light" charset="0"/>
                <a:cs typeface="Gill Sans Light" charset="0"/>
                <a:sym typeface="Gill Sans Light" charset="0"/>
              </a:rPr>
              <a:t>C</a:t>
            </a:r>
            <a:r>
              <a:rPr lang="en-US" altLang="en-US" sz="5062">
                <a:latin typeface="Gill Sans Light" charset="0"/>
                <a:cs typeface="Gill Sans Light" charset="0"/>
                <a:sym typeface="Gill Sans Light" charset="0"/>
              </a:rPr>
              <a:t>oordination </a:t>
            </a:r>
            <a:r>
              <a:rPr lang="en-US" altLang="en-US" sz="5062">
                <a:solidFill>
                  <a:srgbClr val="6E0500"/>
                </a:solidFill>
                <a:latin typeface="Gill Sans Light" charset="0"/>
                <a:cs typeface="Gill Sans Light" charset="0"/>
                <a:sym typeface="Gill Sans Light" charset="0"/>
              </a:rPr>
              <a:t>C</a:t>
            </a:r>
            <a:r>
              <a:rPr lang="en-US" altLang="en-US" sz="5062">
                <a:latin typeface="Gill Sans Light" charset="0"/>
                <a:cs typeface="Gill Sans Light" charset="0"/>
                <a:sym typeface="Gill Sans Light" charset="0"/>
              </a:rPr>
              <a:t>enter</a:t>
            </a:r>
            <a:endParaRPr lang="en-US" altLang="en-US" sz="5062">
              <a:latin typeface="Gill Sans Light" charset="0"/>
              <a:sym typeface="Gill Sans Light" charset="0"/>
            </a:endParaRP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16969" y="4768453"/>
            <a:ext cx="8643938" cy="910828"/>
          </a:xfrm>
        </p:spPr>
        <p:txBody>
          <a:bodyPr/>
          <a:lstStyle/>
          <a:p>
            <a:pPr eaLnBrk="1" hangingPunct="1"/>
            <a:r>
              <a:rPr lang="en-US" altLang="en-US" sz="3797">
                <a:solidFill>
                  <a:srgbClr val="6E0500"/>
                </a:solidFill>
                <a:latin typeface="Gill Sans Light" charset="0"/>
                <a:cs typeface="Gill Sans Light" charset="0"/>
                <a:sym typeface="Gill Sans Light" charset="0"/>
              </a:rPr>
              <a:t>Canadian SAR System</a:t>
            </a:r>
            <a:endParaRPr lang="en-US" altLang="en-US" sz="3797">
              <a:solidFill>
                <a:srgbClr val="6E0500"/>
              </a:solidFill>
              <a:latin typeface="Gill Sans Light" charset="0"/>
              <a:sym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34553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ChangeArrowheads="1"/>
          </p:cNvSpPr>
          <p:nvPr>
            <p:ph type="title"/>
          </p:nvPr>
        </p:nvSpPr>
        <p:spPr>
          <a:xfrm>
            <a:off x="1774031" y="178594"/>
            <a:ext cx="8643938" cy="1275829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6E0500"/>
                </a:solidFill>
              </a:rPr>
              <a:t>S</a:t>
            </a:r>
            <a:r>
              <a:rPr lang="en-US" altLang="en-US" dirty="0">
                <a:solidFill>
                  <a:srgbClr val="343434"/>
                </a:solidFill>
              </a:rPr>
              <a:t>TAFFING</a:t>
            </a:r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40086" y="442019"/>
            <a:ext cx="8581430" cy="5179219"/>
          </a:xfrm>
        </p:spPr>
        <p:txBody>
          <a:bodyPr/>
          <a:lstStyle/>
          <a:p>
            <a:pPr eaLnBrk="1" hangingPunct="1"/>
            <a:r>
              <a:rPr lang="en-US" altLang="en-US" sz="1687" b="1" dirty="0">
                <a:ea typeface="Gill Sans"/>
                <a:cs typeface="Gill Sans"/>
              </a:rPr>
              <a:t>3 Maritime Coordinators:</a:t>
            </a:r>
            <a:endParaRPr lang="en-US" altLang="en-US" sz="1687" b="1" dirty="0">
              <a:ea typeface="Heiti SC Medium"/>
              <a:cs typeface="Heiti SC Medium"/>
            </a:endParaRPr>
          </a:p>
          <a:p>
            <a:pPr marL="482186" lvl="1" eaLnBrk="1" hangingPunct="1"/>
            <a:r>
              <a:rPr lang="en-US" altLang="en-US" sz="1687" dirty="0"/>
              <a:t>experienced Coast Guard Officers with time at sea</a:t>
            </a:r>
          </a:p>
          <a:p>
            <a:pPr eaLnBrk="1" hangingPunct="1"/>
            <a:r>
              <a:rPr lang="en-US" altLang="en-US" sz="1687" b="1" dirty="0">
                <a:ea typeface="Gill Sans"/>
                <a:cs typeface="Gill Sans"/>
              </a:rPr>
              <a:t>1 Aeronautical Coordinator:</a:t>
            </a:r>
            <a:endParaRPr lang="en-US" altLang="en-US" sz="1687" b="1" dirty="0">
              <a:ea typeface="Heiti SC Medium"/>
              <a:cs typeface="Heiti SC Medium"/>
            </a:endParaRPr>
          </a:p>
          <a:p>
            <a:pPr marL="482186" lvl="1" eaLnBrk="1" hangingPunct="1"/>
            <a:r>
              <a:rPr lang="en-US" altLang="en-US" sz="1687" dirty="0"/>
              <a:t>experienced Air Force Officers with time on a SAR </a:t>
            </a:r>
            <a:r>
              <a:rPr lang="en-US" altLang="en-US" sz="1687" dirty="0" err="1"/>
              <a:t>Sqn</a:t>
            </a:r>
            <a:r>
              <a:rPr lang="en-US" altLang="en-US" sz="1687" dirty="0"/>
              <a:t> as either pilot or navigator</a:t>
            </a:r>
          </a:p>
          <a:p>
            <a:pPr eaLnBrk="1" hangingPunct="1"/>
            <a:r>
              <a:rPr lang="en-US" altLang="en-US" sz="1687" b="1" dirty="0">
                <a:ea typeface="Gill Sans"/>
                <a:cs typeface="Gill Sans"/>
              </a:rPr>
              <a:t>1 Assistant Aeronautical Coordinator:</a:t>
            </a:r>
            <a:endParaRPr lang="en-US" altLang="en-US" sz="1687" b="1" dirty="0">
              <a:ea typeface="Heiti SC Medium"/>
              <a:cs typeface="Heiti SC Medium"/>
            </a:endParaRPr>
          </a:p>
          <a:p>
            <a:pPr marL="482186" lvl="1" eaLnBrk="1" hangingPunct="1"/>
            <a:r>
              <a:rPr lang="en-US" altLang="en-US" sz="1687" dirty="0"/>
              <a:t>Air Force NCM</a:t>
            </a:r>
          </a:p>
          <a:p>
            <a:pPr eaLnBrk="1" hangingPunct="1"/>
            <a:r>
              <a:rPr lang="en-US" altLang="en-US" sz="1687" b="1" dirty="0">
                <a:ea typeface="Gill Sans"/>
                <a:cs typeface="Gill Sans"/>
              </a:rPr>
              <a:t>24 hour operations, 12 hour shifts</a:t>
            </a:r>
            <a:endParaRPr lang="en-US" altLang="en-US" sz="1687" b="1" dirty="0">
              <a:ea typeface="Heiti SC Medium"/>
              <a:cs typeface="Heiti SC Medium"/>
            </a:endParaRPr>
          </a:p>
        </p:txBody>
      </p:sp>
      <p:pic>
        <p:nvPicPr>
          <p:cNvPr id="6656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620" y="3884414"/>
            <a:ext cx="4842123" cy="2723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34312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Grp="1" noChangeArrowheads="1"/>
          </p:cNvSpPr>
          <p:nvPr>
            <p:ph type="title"/>
          </p:nvPr>
        </p:nvSpPr>
        <p:spPr>
          <a:xfrm>
            <a:off x="1774031" y="178594"/>
            <a:ext cx="8643938" cy="1275829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6E0500"/>
                </a:solidFill>
              </a:rPr>
              <a:t>R</a:t>
            </a:r>
            <a:r>
              <a:rPr lang="en-US" altLang="en-US">
                <a:solidFill>
                  <a:srgbClr val="343434"/>
                </a:solidFill>
              </a:rPr>
              <a:t>ESPONSIBILITIES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88344" y="1598415"/>
            <a:ext cx="8206383" cy="5172521"/>
          </a:xfrm>
        </p:spPr>
        <p:txBody>
          <a:bodyPr/>
          <a:lstStyle/>
          <a:p>
            <a:pPr eaLnBrk="1" hangingPunct="1"/>
            <a:r>
              <a:rPr lang="en-US" altLang="en-US"/>
              <a:t>Coordinate, control and conduct aeronautical and maritime SAR Operations.</a:t>
            </a:r>
          </a:p>
          <a:p>
            <a:pPr eaLnBrk="1" hangingPunct="1"/>
            <a:r>
              <a:rPr lang="en-US" altLang="en-US"/>
              <a:t>Coordinate SAR unit responses to humanitarian incidents in accordance with national policies and regional directives.</a:t>
            </a:r>
          </a:p>
          <a:p>
            <a:pPr eaLnBrk="1" hangingPunct="1"/>
            <a:r>
              <a:rPr lang="en-US" altLang="en-US"/>
              <a:t>Canadian Air Force provides SAR air assets and aircrews.</a:t>
            </a:r>
          </a:p>
          <a:p>
            <a:pPr eaLnBrk="1" hangingPunct="1"/>
            <a:r>
              <a:rPr lang="en-US" altLang="en-US"/>
              <a:t>Canadian Coast Guard provides SAR marine assets and crews.</a:t>
            </a:r>
          </a:p>
        </p:txBody>
      </p:sp>
    </p:spTree>
    <p:extLst>
      <p:ext uri="{BB962C8B-B14F-4D97-AF65-F5344CB8AC3E}">
        <p14:creationId xmlns:p14="http://schemas.microsoft.com/office/powerpoint/2010/main" val="109336539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Grp="1" noChangeArrowheads="1"/>
          </p:cNvSpPr>
          <p:nvPr>
            <p:ph type="title"/>
          </p:nvPr>
        </p:nvSpPr>
        <p:spPr>
          <a:xfrm>
            <a:off x="1640086" y="188640"/>
            <a:ext cx="8893969" cy="1265783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6E0500"/>
                </a:solidFill>
              </a:rPr>
              <a:t>P</a:t>
            </a:r>
            <a:r>
              <a:rPr lang="en-US" altLang="en-US">
                <a:solidFill>
                  <a:srgbClr val="343434"/>
                </a:solidFill>
              </a:rPr>
              <a:t>RIMARY SAR RESOURCES</a:t>
            </a: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74031" y="1660922"/>
            <a:ext cx="8643938" cy="487560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12" b="1">
                <a:cs typeface="Gill Sans" charset="0"/>
              </a:rPr>
              <a:t>DND</a:t>
            </a:r>
            <a:endParaRPr lang="en-US" altLang="en-US" sz="2812" b="1">
              <a:cs typeface="Heiti SC Medium" charset="0"/>
            </a:endParaRPr>
          </a:p>
          <a:p>
            <a:pPr marL="482186" lvl="1" eaLnBrk="1" hangingPunct="1">
              <a:lnSpc>
                <a:spcPct val="90000"/>
              </a:lnSpc>
            </a:pPr>
            <a:r>
              <a:rPr lang="en-US" altLang="en-US" sz="2812"/>
              <a:t>Cormorant</a:t>
            </a:r>
          </a:p>
          <a:p>
            <a:pPr marL="482186" lvl="1" eaLnBrk="1" hangingPunct="1">
              <a:lnSpc>
                <a:spcPct val="90000"/>
              </a:lnSpc>
            </a:pPr>
            <a:r>
              <a:rPr lang="en-US" altLang="en-US" sz="2812"/>
              <a:t>Hercules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12" b="1">
                <a:cs typeface="Gill Sans" charset="0"/>
              </a:rPr>
              <a:t>CCG</a:t>
            </a:r>
            <a:endParaRPr lang="en-US" altLang="en-US" sz="2812" b="1">
              <a:cs typeface="Heiti SC Medium" charset="0"/>
            </a:endParaRPr>
          </a:p>
          <a:p>
            <a:pPr marL="482186" lvl="1" eaLnBrk="1" hangingPunct="1">
              <a:lnSpc>
                <a:spcPct val="90000"/>
              </a:lnSpc>
            </a:pPr>
            <a:r>
              <a:rPr lang="en-US" altLang="en-US" sz="2812"/>
              <a:t>Multi-task vessels assigned to SAR</a:t>
            </a:r>
          </a:p>
          <a:p>
            <a:pPr marL="482186" lvl="1" eaLnBrk="1" hangingPunct="1">
              <a:lnSpc>
                <a:spcPct val="90000"/>
              </a:lnSpc>
            </a:pPr>
            <a:r>
              <a:rPr lang="en-US" altLang="en-US" sz="2812"/>
              <a:t>Life Boat Stations</a:t>
            </a:r>
          </a:p>
          <a:p>
            <a:pPr marL="482186" lvl="1" eaLnBrk="1" hangingPunct="1"/>
            <a:r>
              <a:rPr lang="en-US" altLang="en-US" sz="2812"/>
              <a:t>Inshore Rescue Boat Stations (summer only)</a:t>
            </a:r>
          </a:p>
        </p:txBody>
      </p:sp>
    </p:spTree>
    <p:extLst>
      <p:ext uri="{BB962C8B-B14F-4D97-AF65-F5344CB8AC3E}">
        <p14:creationId xmlns:p14="http://schemas.microsoft.com/office/powerpoint/2010/main" val="500355598"/>
      </p:ext>
    </p:extLst>
  </p:cSld>
  <p:clrMapOvr>
    <a:masterClrMapping/>
  </p:clrMapOvr>
  <p:transition spd="slow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953" y="0"/>
            <a:ext cx="95380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031" y="178594"/>
            <a:ext cx="8643938" cy="1275829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rgbClr val="6E05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Gill Sans" charset="0"/>
                <a:cs typeface="Gill Sans" charset="0"/>
              </a:rPr>
              <a:t>CH-149 PERFORMANCE</a:t>
            </a:r>
            <a:endParaRPr lang="en-US" altLang="en-US" b="1" dirty="0">
              <a:solidFill>
                <a:srgbClr val="6E05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Heiti SC Medium" charset="0"/>
              <a:cs typeface="Heiti SC Medium" charset="0"/>
            </a:endParaRPr>
          </a:p>
        </p:txBody>
      </p:sp>
      <p:sp>
        <p:nvSpPr>
          <p:cNvPr id="57348" name="Rectangle 3"/>
          <p:cNvSpPr>
            <a:spLocks/>
          </p:cNvSpPr>
          <p:nvPr/>
        </p:nvSpPr>
        <p:spPr bwMode="auto">
          <a:xfrm>
            <a:off x="5847219" y="2315967"/>
            <a:ext cx="1936492" cy="333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 eaLnBrk="0" hangingPunct="0">
              <a:spcBef>
                <a:spcPts val="3800"/>
              </a:spcBef>
              <a:buClr>
                <a:srgbClr val="414141"/>
              </a:buClr>
              <a:buSzPct val="81000"/>
              <a:buFont typeface="Gill Sans Light" charset="0"/>
              <a:buChar char="•"/>
              <a:defRPr sz="3800">
                <a:solidFill>
                  <a:schemeClr val="tx1"/>
                </a:solidFill>
                <a:latin typeface="Gill Sans Light" charset="0"/>
                <a:cs typeface="Heiti SC Light" charset="0"/>
                <a:sym typeface="Gill Sans Light" charset="0"/>
              </a:defRPr>
            </a:lvl1pPr>
            <a:lvl2pPr marL="635000" indent="-304800" algn="l" eaLnBrk="0" hangingPunct="0">
              <a:spcBef>
                <a:spcPts val="3800"/>
              </a:spcBef>
              <a:buClr>
                <a:srgbClr val="414141"/>
              </a:buClr>
              <a:buSzPct val="81000"/>
              <a:buFont typeface="Gill Sans Light" charset="0"/>
              <a:buChar char="•"/>
              <a:defRPr sz="3800">
                <a:solidFill>
                  <a:schemeClr val="tx1"/>
                </a:solidFill>
                <a:latin typeface="Gill Sans Light" charset="0"/>
                <a:cs typeface="Heiti SC Light" charset="0"/>
                <a:sym typeface="Gill Sans Light" charset="0"/>
              </a:defRPr>
            </a:lvl2pPr>
            <a:lvl3pPr marL="1016000" indent="-304800" algn="l" eaLnBrk="0" hangingPunct="0">
              <a:spcBef>
                <a:spcPts val="3800"/>
              </a:spcBef>
              <a:buClr>
                <a:srgbClr val="414141"/>
              </a:buClr>
              <a:buSzPct val="81000"/>
              <a:buFont typeface="Gill Sans Light" charset="0"/>
              <a:buChar char="•"/>
              <a:defRPr sz="3800">
                <a:solidFill>
                  <a:schemeClr val="tx1"/>
                </a:solidFill>
                <a:latin typeface="Gill Sans Light" charset="0"/>
                <a:cs typeface="Heiti SC Light" charset="0"/>
                <a:sym typeface="Gill Sans Light" charset="0"/>
              </a:defRPr>
            </a:lvl3pPr>
            <a:lvl4pPr marL="1397000" indent="-304800" algn="l" eaLnBrk="0" hangingPunct="0">
              <a:spcBef>
                <a:spcPts val="3800"/>
              </a:spcBef>
              <a:buClr>
                <a:srgbClr val="414141"/>
              </a:buClr>
              <a:buSzPct val="81000"/>
              <a:buFont typeface="Gill Sans Light" charset="0"/>
              <a:buChar char="•"/>
              <a:defRPr sz="3800">
                <a:solidFill>
                  <a:schemeClr val="tx1"/>
                </a:solidFill>
                <a:latin typeface="Gill Sans Light" charset="0"/>
                <a:cs typeface="Heiti SC Light" charset="0"/>
                <a:sym typeface="Gill Sans Light" charset="0"/>
              </a:defRPr>
            </a:lvl4pPr>
            <a:lvl5pPr marL="1778000" indent="-304800" algn="l" eaLnBrk="0" hangingPunct="0">
              <a:spcBef>
                <a:spcPts val="3800"/>
              </a:spcBef>
              <a:buClr>
                <a:srgbClr val="414141"/>
              </a:buClr>
              <a:buSzPct val="81000"/>
              <a:buFont typeface="Gill Sans Light" charset="0"/>
              <a:buChar char="•"/>
              <a:defRPr sz="3800">
                <a:solidFill>
                  <a:schemeClr val="tx1"/>
                </a:solidFill>
                <a:latin typeface="Gill Sans Light" charset="0"/>
                <a:cs typeface="Heiti SC Light" charset="0"/>
                <a:sym typeface="Gill Sans Light" charset="0"/>
              </a:defRPr>
            </a:lvl5pPr>
            <a:lvl6pPr marL="2235200" indent="-304800" eaLnBrk="0" fontAlgn="base" hangingPunct="0">
              <a:spcBef>
                <a:spcPts val="38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3800">
                <a:solidFill>
                  <a:schemeClr val="tx1"/>
                </a:solidFill>
                <a:latin typeface="Gill Sans Light" charset="0"/>
                <a:cs typeface="Heiti SC Light" charset="0"/>
                <a:sym typeface="Gill Sans Light" charset="0"/>
              </a:defRPr>
            </a:lvl6pPr>
            <a:lvl7pPr marL="2692400" indent="-304800" eaLnBrk="0" fontAlgn="base" hangingPunct="0">
              <a:spcBef>
                <a:spcPts val="38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3800">
                <a:solidFill>
                  <a:schemeClr val="tx1"/>
                </a:solidFill>
                <a:latin typeface="Gill Sans Light" charset="0"/>
                <a:cs typeface="Heiti SC Light" charset="0"/>
                <a:sym typeface="Gill Sans Light" charset="0"/>
              </a:defRPr>
            </a:lvl7pPr>
            <a:lvl8pPr marL="3149600" indent="-304800" eaLnBrk="0" fontAlgn="base" hangingPunct="0">
              <a:spcBef>
                <a:spcPts val="38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3800">
                <a:solidFill>
                  <a:schemeClr val="tx1"/>
                </a:solidFill>
                <a:latin typeface="Gill Sans Light" charset="0"/>
                <a:cs typeface="Heiti SC Light" charset="0"/>
                <a:sym typeface="Gill Sans Light" charset="0"/>
              </a:defRPr>
            </a:lvl8pPr>
            <a:lvl9pPr marL="3606800" indent="-304800" eaLnBrk="0" fontAlgn="base" hangingPunct="0">
              <a:spcBef>
                <a:spcPts val="38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3800">
                <a:solidFill>
                  <a:schemeClr val="tx1"/>
                </a:solidFill>
                <a:latin typeface="Gill Sans Light" charset="0"/>
                <a:cs typeface="Heiti SC Light" charset="0"/>
                <a:sym typeface="Gill Sans Light" charset="0"/>
              </a:defRPr>
            </a:lvl9pPr>
          </a:lstStyle>
          <a:p>
            <a:pPr algn="r" defTabSz="642915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969" b="1">
                <a:solidFill>
                  <a:srgbClr val="FFFF00"/>
                </a:solidFill>
                <a:latin typeface="Gill Sans" charset="0"/>
                <a:cs typeface="Gill Sans" charset="0"/>
                <a:sym typeface="Gill Sans" charset="0"/>
              </a:rPr>
              <a:t>Cruising Speed:</a:t>
            </a:r>
          </a:p>
          <a:p>
            <a:pPr algn="r" defTabSz="642915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969" b="1">
              <a:solidFill>
                <a:srgbClr val="FFFF00"/>
              </a:solidFill>
              <a:latin typeface="Gill Sans" charset="0"/>
              <a:cs typeface="Gill Sans" charset="0"/>
              <a:sym typeface="Gill Sans" charset="0"/>
            </a:endParaRPr>
          </a:p>
          <a:p>
            <a:pPr algn="r" defTabSz="642915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969" b="1">
                <a:solidFill>
                  <a:srgbClr val="FFFF00"/>
                </a:solidFill>
                <a:latin typeface="Gill Sans" charset="0"/>
                <a:cs typeface="Gill Sans" charset="0"/>
                <a:sym typeface="Gill Sans" charset="0"/>
              </a:rPr>
              <a:t>Range:</a:t>
            </a:r>
          </a:p>
          <a:p>
            <a:pPr algn="r" defTabSz="642915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969" b="1">
              <a:solidFill>
                <a:srgbClr val="FFFF00"/>
              </a:solidFill>
              <a:latin typeface="Gill Sans" charset="0"/>
              <a:cs typeface="Gill Sans" charset="0"/>
              <a:sym typeface="Gill Sans" charset="0"/>
            </a:endParaRPr>
          </a:p>
          <a:p>
            <a:pPr algn="r" defTabSz="642915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969" b="1">
                <a:solidFill>
                  <a:srgbClr val="FFFF00"/>
                </a:solidFill>
                <a:latin typeface="Gill Sans" charset="0"/>
                <a:cs typeface="Gill Sans" charset="0"/>
                <a:sym typeface="Gill Sans" charset="0"/>
              </a:rPr>
              <a:t>Endurance:</a:t>
            </a:r>
          </a:p>
          <a:p>
            <a:pPr algn="r" defTabSz="642915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969" b="1">
              <a:solidFill>
                <a:srgbClr val="FFFF00"/>
              </a:solidFill>
              <a:latin typeface="Gill Sans" charset="0"/>
              <a:cs typeface="Gill Sans" charset="0"/>
              <a:sym typeface="Gill Sans" charset="0"/>
            </a:endParaRPr>
          </a:p>
          <a:p>
            <a:pPr algn="r" defTabSz="642915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969" b="1">
                <a:solidFill>
                  <a:srgbClr val="FFFF00"/>
                </a:solidFill>
                <a:latin typeface="Gill Sans" charset="0"/>
                <a:cs typeface="Gill Sans" charset="0"/>
                <a:sym typeface="Gill Sans" charset="0"/>
              </a:rPr>
              <a:t>T.O. Weight:</a:t>
            </a:r>
          </a:p>
          <a:p>
            <a:pPr algn="r" defTabSz="642915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969" b="1">
              <a:solidFill>
                <a:srgbClr val="FFFF00"/>
              </a:solidFill>
              <a:latin typeface="Gill Sans" charset="0"/>
              <a:cs typeface="Gill Sans" charset="0"/>
              <a:sym typeface="Gill Sans" charset="0"/>
            </a:endParaRPr>
          </a:p>
          <a:p>
            <a:pPr algn="r" defTabSz="642915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969" b="1">
                <a:solidFill>
                  <a:srgbClr val="FFFF00"/>
                </a:solidFill>
                <a:latin typeface="Gill Sans" charset="0"/>
                <a:cs typeface="Gill Sans" charset="0"/>
                <a:sym typeface="Gill Sans" charset="0"/>
              </a:rPr>
              <a:t>Engines:</a:t>
            </a:r>
          </a:p>
          <a:p>
            <a:pPr algn="r" defTabSz="642915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969" b="1">
              <a:solidFill>
                <a:srgbClr val="FFFF00"/>
              </a:solidFill>
              <a:latin typeface="Gill Sans" charset="0"/>
              <a:cs typeface="Gill Sans" charset="0"/>
              <a:sym typeface="Gill Sans" charset="0"/>
            </a:endParaRPr>
          </a:p>
          <a:p>
            <a:pPr algn="r" defTabSz="642915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969" b="1">
                <a:solidFill>
                  <a:srgbClr val="FFFF00"/>
                </a:solidFill>
                <a:latin typeface="Gill Sans" charset="0"/>
                <a:cs typeface="Gill Sans" charset="0"/>
                <a:sym typeface="Gill Sans" charset="0"/>
              </a:rPr>
              <a:t>Passengers:</a:t>
            </a:r>
          </a:p>
        </p:txBody>
      </p:sp>
      <p:sp>
        <p:nvSpPr>
          <p:cNvPr id="59396" name="Rectangle 4"/>
          <p:cNvSpPr>
            <a:spLocks/>
          </p:cNvSpPr>
          <p:nvPr/>
        </p:nvSpPr>
        <p:spPr bwMode="auto">
          <a:xfrm>
            <a:off x="7819430" y="2335114"/>
            <a:ext cx="2902148" cy="3902273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9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969" b="1" dirty="0">
                <a:solidFill>
                  <a:srgbClr val="FFFF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145 Knots (268 km/h)</a:t>
            </a:r>
          </a:p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969" b="1" dirty="0">
              <a:solidFill>
                <a:srgbClr val="FFFF00"/>
              </a:solidFill>
              <a:latin typeface="Gill Sans" charset="0"/>
              <a:ea typeface="Gill Sans" charset="0"/>
              <a:cs typeface="Gill Sans" charset="0"/>
              <a:sym typeface="Gill Sans" charset="0"/>
            </a:endParaRPr>
          </a:p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969" b="1" dirty="0">
                <a:solidFill>
                  <a:srgbClr val="FFFF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750 NM (1390 </a:t>
            </a:r>
            <a:r>
              <a:rPr lang="en-US" altLang="en-US" sz="1969" b="1" dirty="0" err="1">
                <a:solidFill>
                  <a:srgbClr val="FFFF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kms</a:t>
            </a:r>
            <a:r>
              <a:rPr lang="en-US" altLang="en-US" sz="1969" b="1" dirty="0">
                <a:solidFill>
                  <a:srgbClr val="FFFF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)</a:t>
            </a:r>
          </a:p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969" b="1" dirty="0">
              <a:solidFill>
                <a:srgbClr val="FFFF00"/>
              </a:solidFill>
              <a:latin typeface="Gill Sans" charset="0"/>
              <a:ea typeface="Gill Sans" charset="0"/>
              <a:cs typeface="Gill Sans" charset="0"/>
              <a:sym typeface="Gill Sans" charset="0"/>
            </a:endParaRPr>
          </a:p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969" b="1" dirty="0">
                <a:solidFill>
                  <a:srgbClr val="FFFF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4.5 </a:t>
            </a:r>
            <a:r>
              <a:rPr lang="en-US" altLang="en-US" sz="1969" b="1" dirty="0" err="1">
                <a:solidFill>
                  <a:srgbClr val="FFFF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hrs</a:t>
            </a:r>
            <a:endParaRPr lang="en-US" altLang="en-US" sz="1969" b="1" dirty="0">
              <a:solidFill>
                <a:srgbClr val="FFFF00"/>
              </a:solidFill>
              <a:latin typeface="Gill Sans" charset="0"/>
              <a:ea typeface="Gill Sans" charset="0"/>
              <a:cs typeface="Gill Sans" charset="0"/>
              <a:sym typeface="Gill Sans" charset="0"/>
            </a:endParaRPr>
          </a:p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969" b="1" dirty="0">
              <a:solidFill>
                <a:srgbClr val="FFFF00"/>
              </a:solidFill>
              <a:latin typeface="Gill Sans" charset="0"/>
              <a:ea typeface="Gill Sans" charset="0"/>
              <a:cs typeface="Gill Sans" charset="0"/>
              <a:sym typeface="Gill Sans" charset="0"/>
            </a:endParaRPr>
          </a:p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969" b="1" dirty="0">
                <a:solidFill>
                  <a:srgbClr val="FFFF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14,600 kg (32,187 </a:t>
            </a:r>
            <a:r>
              <a:rPr lang="en-US" altLang="en-US" sz="1969" b="1" dirty="0" err="1">
                <a:solidFill>
                  <a:srgbClr val="FFFF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lbs</a:t>
            </a:r>
            <a:r>
              <a:rPr lang="en-US" altLang="en-US" sz="1969" b="1" dirty="0">
                <a:solidFill>
                  <a:srgbClr val="FFFF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)</a:t>
            </a:r>
          </a:p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969" b="1" dirty="0">
              <a:solidFill>
                <a:srgbClr val="FFFF00"/>
              </a:solidFill>
              <a:latin typeface="Gill Sans" charset="0"/>
              <a:ea typeface="Gill Sans" charset="0"/>
              <a:cs typeface="Gill Sans" charset="0"/>
              <a:sym typeface="Gill Sans" charset="0"/>
            </a:endParaRPr>
          </a:p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969" b="1" dirty="0">
                <a:solidFill>
                  <a:srgbClr val="FFFF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3</a:t>
            </a:r>
          </a:p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969" b="1" dirty="0">
              <a:solidFill>
                <a:srgbClr val="FFFF00"/>
              </a:solidFill>
              <a:latin typeface="Gill Sans" charset="0"/>
              <a:ea typeface="Gill Sans" charset="0"/>
              <a:cs typeface="Gill Sans" charset="0"/>
              <a:sym typeface="Gill Sans" charset="0"/>
            </a:endParaRPr>
          </a:p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969" b="1" dirty="0">
                <a:solidFill>
                  <a:srgbClr val="FFFF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seating for 10 if SAR configured or 4 stretchers</a:t>
            </a:r>
          </a:p>
        </p:txBody>
      </p:sp>
    </p:spTree>
    <p:extLst>
      <p:ext uri="{BB962C8B-B14F-4D97-AF65-F5344CB8AC3E}">
        <p14:creationId xmlns:p14="http://schemas.microsoft.com/office/powerpoint/2010/main" val="169955414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324" y="70322"/>
            <a:ext cx="5692676" cy="685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1907977" y="634008"/>
            <a:ext cx="2884289" cy="2964656"/>
          </a:xfrm>
        </p:spPr>
        <p:txBody>
          <a:bodyPr/>
          <a:lstStyle/>
          <a:p>
            <a:pPr algn="l" eaLnBrk="1" hangingPunct="1"/>
            <a:r>
              <a:rPr lang="en-US" altLang="en-US">
                <a:solidFill>
                  <a:srgbClr val="6E0500"/>
                </a:solidFill>
              </a:rPr>
              <a:t>C</a:t>
            </a:r>
            <a:r>
              <a:rPr lang="en-US" altLang="en-US">
                <a:solidFill>
                  <a:srgbClr val="343434"/>
                </a:solidFill>
              </a:rPr>
              <a:t>H-149 </a:t>
            </a:r>
            <a:br>
              <a:rPr lang="en-US" altLang="en-US">
                <a:solidFill>
                  <a:srgbClr val="343434"/>
                </a:solidFill>
              </a:rPr>
            </a:br>
            <a:r>
              <a:rPr lang="en-US" altLang="en-US">
                <a:solidFill>
                  <a:srgbClr val="343434"/>
                </a:solidFill>
              </a:rPr>
              <a:t>OUT &amp; </a:t>
            </a:r>
            <a:br>
              <a:rPr lang="en-US" altLang="en-US">
                <a:solidFill>
                  <a:srgbClr val="343434"/>
                </a:solidFill>
              </a:rPr>
            </a:br>
            <a:r>
              <a:rPr lang="en-US" altLang="en-US">
                <a:solidFill>
                  <a:srgbClr val="343434"/>
                </a:solidFill>
              </a:rPr>
              <a:t>BACK</a:t>
            </a:r>
            <a:br>
              <a:rPr lang="en-US" altLang="en-US">
                <a:solidFill>
                  <a:srgbClr val="343434"/>
                </a:solidFill>
              </a:rPr>
            </a:br>
            <a:r>
              <a:rPr lang="en-US" altLang="en-US">
                <a:solidFill>
                  <a:srgbClr val="343434"/>
                </a:solidFill>
              </a:rPr>
              <a:t>RANGE</a:t>
            </a:r>
          </a:p>
        </p:txBody>
      </p:sp>
      <p:sp>
        <p:nvSpPr>
          <p:cNvPr id="58372" name="Rectangle 3"/>
          <p:cNvSpPr>
            <a:spLocks/>
          </p:cNvSpPr>
          <p:nvPr/>
        </p:nvSpPr>
        <p:spPr bwMode="auto">
          <a:xfrm>
            <a:off x="2214951" y="4441463"/>
            <a:ext cx="2271456" cy="77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 eaLnBrk="0" hangingPunct="0">
              <a:spcBef>
                <a:spcPts val="3800"/>
              </a:spcBef>
              <a:buClr>
                <a:srgbClr val="414141"/>
              </a:buClr>
              <a:buSzPct val="81000"/>
              <a:buFont typeface="Gill Sans Light" charset="0"/>
              <a:buChar char="•"/>
              <a:defRPr sz="3800">
                <a:solidFill>
                  <a:schemeClr val="tx1"/>
                </a:solidFill>
                <a:latin typeface="Gill Sans Light" charset="0"/>
                <a:cs typeface="Heiti SC Light" charset="0"/>
                <a:sym typeface="Gill Sans Light" charset="0"/>
              </a:defRPr>
            </a:lvl1pPr>
            <a:lvl2pPr marL="635000" indent="-304800" algn="l" eaLnBrk="0" hangingPunct="0">
              <a:spcBef>
                <a:spcPts val="3800"/>
              </a:spcBef>
              <a:buClr>
                <a:srgbClr val="414141"/>
              </a:buClr>
              <a:buSzPct val="81000"/>
              <a:buFont typeface="Gill Sans Light" charset="0"/>
              <a:buChar char="•"/>
              <a:defRPr sz="3800">
                <a:solidFill>
                  <a:schemeClr val="tx1"/>
                </a:solidFill>
                <a:latin typeface="Gill Sans Light" charset="0"/>
                <a:cs typeface="Heiti SC Light" charset="0"/>
                <a:sym typeface="Gill Sans Light" charset="0"/>
              </a:defRPr>
            </a:lvl2pPr>
            <a:lvl3pPr marL="1016000" indent="-304800" algn="l" eaLnBrk="0" hangingPunct="0">
              <a:spcBef>
                <a:spcPts val="3800"/>
              </a:spcBef>
              <a:buClr>
                <a:srgbClr val="414141"/>
              </a:buClr>
              <a:buSzPct val="81000"/>
              <a:buFont typeface="Gill Sans Light" charset="0"/>
              <a:buChar char="•"/>
              <a:defRPr sz="3800">
                <a:solidFill>
                  <a:schemeClr val="tx1"/>
                </a:solidFill>
                <a:latin typeface="Gill Sans Light" charset="0"/>
                <a:cs typeface="Heiti SC Light" charset="0"/>
                <a:sym typeface="Gill Sans Light" charset="0"/>
              </a:defRPr>
            </a:lvl3pPr>
            <a:lvl4pPr marL="1397000" indent="-304800" algn="l" eaLnBrk="0" hangingPunct="0">
              <a:spcBef>
                <a:spcPts val="3800"/>
              </a:spcBef>
              <a:buClr>
                <a:srgbClr val="414141"/>
              </a:buClr>
              <a:buSzPct val="81000"/>
              <a:buFont typeface="Gill Sans Light" charset="0"/>
              <a:buChar char="•"/>
              <a:defRPr sz="3800">
                <a:solidFill>
                  <a:schemeClr val="tx1"/>
                </a:solidFill>
                <a:latin typeface="Gill Sans Light" charset="0"/>
                <a:cs typeface="Heiti SC Light" charset="0"/>
                <a:sym typeface="Gill Sans Light" charset="0"/>
              </a:defRPr>
            </a:lvl4pPr>
            <a:lvl5pPr marL="1778000" indent="-304800" algn="l" eaLnBrk="0" hangingPunct="0">
              <a:spcBef>
                <a:spcPts val="3800"/>
              </a:spcBef>
              <a:buClr>
                <a:srgbClr val="414141"/>
              </a:buClr>
              <a:buSzPct val="81000"/>
              <a:buFont typeface="Gill Sans Light" charset="0"/>
              <a:buChar char="•"/>
              <a:defRPr sz="3800">
                <a:solidFill>
                  <a:schemeClr val="tx1"/>
                </a:solidFill>
                <a:latin typeface="Gill Sans Light" charset="0"/>
                <a:cs typeface="Heiti SC Light" charset="0"/>
                <a:sym typeface="Gill Sans Light" charset="0"/>
              </a:defRPr>
            </a:lvl5pPr>
            <a:lvl6pPr marL="2235200" indent="-304800" eaLnBrk="0" fontAlgn="base" hangingPunct="0">
              <a:spcBef>
                <a:spcPts val="38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3800">
                <a:solidFill>
                  <a:schemeClr val="tx1"/>
                </a:solidFill>
                <a:latin typeface="Gill Sans Light" charset="0"/>
                <a:cs typeface="Heiti SC Light" charset="0"/>
                <a:sym typeface="Gill Sans Light" charset="0"/>
              </a:defRPr>
            </a:lvl6pPr>
            <a:lvl7pPr marL="2692400" indent="-304800" eaLnBrk="0" fontAlgn="base" hangingPunct="0">
              <a:spcBef>
                <a:spcPts val="38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3800">
                <a:solidFill>
                  <a:schemeClr val="tx1"/>
                </a:solidFill>
                <a:latin typeface="Gill Sans Light" charset="0"/>
                <a:cs typeface="Heiti SC Light" charset="0"/>
                <a:sym typeface="Gill Sans Light" charset="0"/>
              </a:defRPr>
            </a:lvl7pPr>
            <a:lvl8pPr marL="3149600" indent="-304800" eaLnBrk="0" fontAlgn="base" hangingPunct="0">
              <a:spcBef>
                <a:spcPts val="38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3800">
                <a:solidFill>
                  <a:schemeClr val="tx1"/>
                </a:solidFill>
                <a:latin typeface="Gill Sans Light" charset="0"/>
                <a:cs typeface="Heiti SC Light" charset="0"/>
                <a:sym typeface="Gill Sans Light" charset="0"/>
              </a:defRPr>
            </a:lvl8pPr>
            <a:lvl9pPr marL="3606800" indent="-304800" eaLnBrk="0" fontAlgn="base" hangingPunct="0">
              <a:spcBef>
                <a:spcPts val="38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3800">
                <a:solidFill>
                  <a:schemeClr val="tx1"/>
                </a:solidFill>
                <a:latin typeface="Gill Sans Light" charset="0"/>
                <a:cs typeface="Heiti SC Light" charset="0"/>
                <a:sym typeface="Gill Sans Light" charset="0"/>
              </a:defRPr>
            </a:lvl9pPr>
          </a:lstStyle>
          <a:p>
            <a:pPr algn="ctr" defTabSz="642915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5062">
                <a:solidFill>
                  <a:srgbClr val="414141"/>
                </a:solidFill>
                <a:cs typeface="Gill Sans Light" charset="0"/>
              </a:rPr>
              <a:t>200 NM</a:t>
            </a:r>
          </a:p>
        </p:txBody>
      </p:sp>
    </p:spTree>
    <p:extLst>
      <p:ext uri="{BB962C8B-B14F-4D97-AF65-F5344CB8AC3E}">
        <p14:creationId xmlns:p14="http://schemas.microsoft.com/office/powerpoint/2010/main" val="235381871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Grp="1" noChangeArrowheads="1"/>
          </p:cNvSpPr>
          <p:nvPr>
            <p:ph type="title"/>
          </p:nvPr>
        </p:nvSpPr>
        <p:spPr>
          <a:xfrm>
            <a:off x="1774031" y="178594"/>
            <a:ext cx="8643938" cy="1326059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6E0500"/>
                </a:solidFill>
              </a:rPr>
              <a:t>C</a:t>
            </a:r>
            <a:r>
              <a:rPr lang="en-US" altLang="en-US">
                <a:solidFill>
                  <a:srgbClr val="343434"/>
                </a:solidFill>
              </a:rPr>
              <a:t>C-130 HERCULES</a:t>
            </a:r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071" y="1433215"/>
            <a:ext cx="9161859" cy="6107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490419"/>
      </p:ext>
    </p:extLst>
  </p:cSld>
  <p:clrMapOvr>
    <a:masterClrMapping/>
  </p:clrMapOvr>
  <p:transition spd="slow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>
            <a:spLocks noGrp="1" noChangeArrowheads="1"/>
          </p:cNvSpPr>
          <p:nvPr>
            <p:ph type="title"/>
          </p:nvPr>
        </p:nvSpPr>
        <p:spPr>
          <a:xfrm>
            <a:off x="2220516" y="410766"/>
            <a:ext cx="7742039" cy="803672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6E0500"/>
                </a:solidFill>
              </a:rPr>
              <a:t>C</a:t>
            </a:r>
            <a:r>
              <a:rPr lang="en-US" altLang="en-US">
                <a:solidFill>
                  <a:srgbClr val="343434"/>
                </a:solidFill>
              </a:rPr>
              <a:t>C-130 HERCULES</a:t>
            </a:r>
          </a:p>
        </p:txBody>
      </p:sp>
      <p:sp>
        <p:nvSpPr>
          <p:cNvPr id="60419" name="Rectangle 2"/>
          <p:cNvSpPr>
            <a:spLocks/>
          </p:cNvSpPr>
          <p:nvPr/>
        </p:nvSpPr>
        <p:spPr bwMode="auto">
          <a:xfrm>
            <a:off x="5280050" y="1885471"/>
            <a:ext cx="2051844" cy="4605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charset="0"/>
                <a:cs typeface="Heiti SC Light" charset="0"/>
                <a:sym typeface="Gill Sans Light" charset="0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charset="0"/>
                <a:cs typeface="Heiti SC Light" charset="0"/>
                <a:sym typeface="Gill Sans Light" charset="0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charset="0"/>
                <a:cs typeface="Heiti SC Light" charset="0"/>
                <a:sym typeface="Gill Sans Light" charset="0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charset="0"/>
                <a:cs typeface="Heiti SC Light" charset="0"/>
                <a:sym typeface="Gill Sans Light" charset="0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charset="0"/>
                <a:cs typeface="Heiti SC Light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cs typeface="Heiti SC Light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cs typeface="Heiti SC Light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cs typeface="Heiti SC Light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cs typeface="Heiti SC Light" charset="0"/>
                <a:sym typeface="Gill Sans Light" charset="0"/>
              </a:defRPr>
            </a:lvl9pPr>
          </a:lstStyle>
          <a:p>
            <a:pPr defTabSz="642915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250">
                <a:cs typeface="Gill Sans Light" charset="0"/>
              </a:rPr>
              <a:t>Cruising Speed:</a:t>
            </a:r>
          </a:p>
          <a:p>
            <a:pPr defTabSz="642915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250">
              <a:cs typeface="Gill Sans Light" charset="0"/>
            </a:endParaRPr>
          </a:p>
          <a:p>
            <a:pPr defTabSz="642915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250">
                <a:cs typeface="Gill Sans Light" charset="0"/>
              </a:rPr>
              <a:t>Max Altitude:</a:t>
            </a:r>
          </a:p>
          <a:p>
            <a:pPr defTabSz="642915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250">
              <a:cs typeface="Gill Sans Light" charset="0"/>
            </a:endParaRPr>
          </a:p>
          <a:p>
            <a:pPr defTabSz="642915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250">
                <a:cs typeface="Gill Sans Light" charset="0"/>
              </a:rPr>
              <a:t>Range:</a:t>
            </a:r>
          </a:p>
          <a:p>
            <a:pPr defTabSz="642915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250">
              <a:cs typeface="Gill Sans Light" charset="0"/>
            </a:endParaRPr>
          </a:p>
          <a:p>
            <a:pPr defTabSz="642915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250">
                <a:cs typeface="Gill Sans Light" charset="0"/>
              </a:rPr>
              <a:t>Endurance:</a:t>
            </a:r>
          </a:p>
          <a:p>
            <a:pPr defTabSz="642915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250">
              <a:cs typeface="Gill Sans Light" charset="0"/>
            </a:endParaRPr>
          </a:p>
          <a:p>
            <a:pPr defTabSz="642915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250">
                <a:cs typeface="Gill Sans Light" charset="0"/>
              </a:rPr>
              <a:t>T.O. Weight:</a:t>
            </a:r>
          </a:p>
          <a:p>
            <a:pPr defTabSz="642915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250">
              <a:cs typeface="Gill Sans Light" charset="0"/>
            </a:endParaRPr>
          </a:p>
          <a:p>
            <a:pPr defTabSz="642915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250">
                <a:cs typeface="Gill Sans Light" charset="0"/>
              </a:rPr>
              <a:t>Wingspan:</a:t>
            </a:r>
          </a:p>
          <a:p>
            <a:pPr defTabSz="642915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250">
              <a:cs typeface="Gill Sans Light" charset="0"/>
            </a:endParaRPr>
          </a:p>
          <a:p>
            <a:pPr defTabSz="642915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250">
                <a:cs typeface="Gill Sans Light" charset="0"/>
              </a:rPr>
              <a:t>Length:</a:t>
            </a:r>
          </a:p>
          <a:p>
            <a:pPr defTabSz="642915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250">
              <a:cs typeface="Gill Sans Light" charset="0"/>
            </a:endParaRPr>
          </a:p>
          <a:p>
            <a:pPr defTabSz="642915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250">
                <a:cs typeface="Gill Sans Light" charset="0"/>
              </a:rPr>
              <a:t>Height:</a:t>
            </a:r>
          </a:p>
          <a:p>
            <a:pPr defTabSz="642915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250">
              <a:cs typeface="Gill Sans Light" charset="0"/>
            </a:endParaRPr>
          </a:p>
          <a:p>
            <a:pPr defTabSz="642915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250">
                <a:cs typeface="Gill Sans Light" charset="0"/>
              </a:rPr>
              <a:t>Engines:</a:t>
            </a:r>
          </a:p>
          <a:p>
            <a:pPr defTabSz="642915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250">
              <a:cs typeface="Gill Sans Light" charset="0"/>
            </a:endParaRPr>
          </a:p>
          <a:p>
            <a:pPr defTabSz="642915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250">
                <a:cs typeface="Gill Sans Light" charset="0"/>
              </a:rPr>
              <a:t>Max Payload:</a:t>
            </a:r>
          </a:p>
        </p:txBody>
      </p:sp>
      <p:sp>
        <p:nvSpPr>
          <p:cNvPr id="60420" name="Rectangle 3"/>
          <p:cNvSpPr>
            <a:spLocks/>
          </p:cNvSpPr>
          <p:nvPr/>
        </p:nvSpPr>
        <p:spPr bwMode="auto">
          <a:xfrm>
            <a:off x="7501310" y="1771428"/>
            <a:ext cx="3134320" cy="483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414141"/>
                </a:solidFill>
                <a:latin typeface="Gill Sans Light" charset="0"/>
                <a:cs typeface="Heiti SC Light" charset="0"/>
                <a:sym typeface="Gill Sans Light" charset="0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charset="0"/>
                <a:cs typeface="Heiti SC Light" charset="0"/>
                <a:sym typeface="Gill Sans Light" charset="0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charset="0"/>
                <a:cs typeface="Heiti SC Light" charset="0"/>
                <a:sym typeface="Gill Sans Light" charset="0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charset="0"/>
                <a:cs typeface="Heiti SC Light" charset="0"/>
                <a:sym typeface="Gill Sans Light" charset="0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charset="0"/>
                <a:cs typeface="Heiti SC Light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cs typeface="Heiti SC Light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cs typeface="Heiti SC Light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cs typeface="Heiti SC Light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cs typeface="Heiti SC Light" charset="0"/>
                <a:sym typeface="Gill Sans Light" charset="0"/>
              </a:defRPr>
            </a:lvl9pPr>
          </a:lstStyle>
          <a:p>
            <a:pPr defTabSz="642915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250">
                <a:cs typeface="Gill Sans Light" charset="0"/>
              </a:rPr>
              <a:t>300 Knots (555 km/h)</a:t>
            </a:r>
          </a:p>
          <a:p>
            <a:pPr defTabSz="642915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250">
              <a:cs typeface="Gill Sans Light" charset="0"/>
            </a:endParaRPr>
          </a:p>
          <a:p>
            <a:pPr defTabSz="642915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250">
                <a:cs typeface="Gill Sans Light" charset="0"/>
              </a:rPr>
              <a:t>35,000 ft</a:t>
            </a:r>
          </a:p>
          <a:p>
            <a:pPr defTabSz="642915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250">
              <a:cs typeface="Gill Sans Light" charset="0"/>
            </a:endParaRPr>
          </a:p>
          <a:p>
            <a:pPr defTabSz="642915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250">
                <a:cs typeface="Gill Sans Light" charset="0"/>
              </a:rPr>
              <a:t>3600 NM (6670 kms)</a:t>
            </a:r>
          </a:p>
          <a:p>
            <a:pPr defTabSz="642915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250">
              <a:cs typeface="Gill Sans Light" charset="0"/>
            </a:endParaRPr>
          </a:p>
          <a:p>
            <a:pPr defTabSz="642915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250">
                <a:cs typeface="Gill Sans Light" charset="0"/>
              </a:rPr>
              <a:t>12 hrs</a:t>
            </a:r>
          </a:p>
          <a:p>
            <a:pPr defTabSz="642915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250">
              <a:cs typeface="Gill Sans Light" charset="0"/>
            </a:endParaRPr>
          </a:p>
          <a:p>
            <a:pPr defTabSz="642915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250">
                <a:cs typeface="Gill Sans Light" charset="0"/>
              </a:rPr>
              <a:t>154,000 lbs (69,850 kg)</a:t>
            </a:r>
          </a:p>
          <a:p>
            <a:pPr defTabSz="642915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250">
              <a:cs typeface="Gill Sans Light" charset="0"/>
            </a:endParaRPr>
          </a:p>
          <a:p>
            <a:pPr defTabSz="642915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250">
                <a:cs typeface="Gill Sans Light" charset="0"/>
              </a:rPr>
              <a:t>133 ft (40.5 m)</a:t>
            </a:r>
          </a:p>
          <a:p>
            <a:pPr defTabSz="642915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250">
              <a:cs typeface="Gill Sans Light" charset="0"/>
            </a:endParaRPr>
          </a:p>
          <a:p>
            <a:pPr defTabSz="642915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250">
                <a:cs typeface="Gill Sans Light" charset="0"/>
              </a:rPr>
              <a:t>98 ft (30 m)</a:t>
            </a:r>
          </a:p>
          <a:p>
            <a:pPr defTabSz="642915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250">
              <a:cs typeface="Gill Sans Light" charset="0"/>
            </a:endParaRPr>
          </a:p>
          <a:p>
            <a:pPr defTabSz="642915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250">
                <a:cs typeface="Gill Sans Light" charset="0"/>
              </a:rPr>
              <a:t>38 ft (11.5 m)</a:t>
            </a:r>
          </a:p>
          <a:p>
            <a:pPr defTabSz="642915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250">
              <a:cs typeface="Gill Sans Light" charset="0"/>
            </a:endParaRPr>
          </a:p>
          <a:p>
            <a:pPr defTabSz="642915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250">
                <a:cs typeface="Gill Sans Light" charset="0"/>
              </a:rPr>
              <a:t>4 X Allison T-54</a:t>
            </a:r>
          </a:p>
          <a:p>
            <a:pPr defTabSz="642915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250">
              <a:cs typeface="Gill Sans Light" charset="0"/>
            </a:endParaRPr>
          </a:p>
          <a:p>
            <a:pPr defTabSz="642915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250">
                <a:cs typeface="Gill Sans Light" charset="0"/>
              </a:rPr>
              <a:t>30,000 lbs (13.600 kg)</a:t>
            </a:r>
          </a:p>
        </p:txBody>
      </p:sp>
      <p:pic>
        <p:nvPicPr>
          <p:cNvPr id="6042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905" y="1651992"/>
            <a:ext cx="3624337" cy="215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789" y="3757166"/>
            <a:ext cx="3625453" cy="316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557" y="3500438"/>
            <a:ext cx="171673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47830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072" y="4268391"/>
            <a:ext cx="2983631" cy="296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578" y="2643187"/>
            <a:ext cx="2800573" cy="420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angle 3"/>
          <p:cNvSpPr>
            <a:spLocks noGrp="1" noChangeArrowheads="1"/>
          </p:cNvSpPr>
          <p:nvPr>
            <p:ph type="title"/>
          </p:nvPr>
        </p:nvSpPr>
        <p:spPr>
          <a:xfrm>
            <a:off x="1995041" y="188640"/>
            <a:ext cx="8411766" cy="17145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6E0500"/>
                </a:solidFill>
              </a:rPr>
              <a:t>S</a:t>
            </a:r>
            <a:r>
              <a:rPr lang="en-US" altLang="en-US">
                <a:solidFill>
                  <a:srgbClr val="343434"/>
                </a:solidFill>
              </a:rPr>
              <a:t>AR AIRCRAFT STANDBY POSTURE</a:t>
            </a:r>
          </a:p>
        </p:txBody>
      </p:sp>
      <p:sp>
        <p:nvSpPr>
          <p:cNvPr id="6144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34766" y="1928812"/>
            <a:ext cx="5884664" cy="2580680"/>
          </a:xfrm>
        </p:spPr>
        <p:txBody>
          <a:bodyPr/>
          <a:lstStyle/>
          <a:p>
            <a:pPr eaLnBrk="1" hangingPunct="1"/>
            <a:r>
              <a:rPr lang="en-US" altLang="en-US"/>
              <a:t>30 minute response during the work day</a:t>
            </a:r>
          </a:p>
          <a:p>
            <a:pPr eaLnBrk="1" hangingPunct="1"/>
            <a:r>
              <a:rPr lang="en-US" altLang="en-US"/>
              <a:t>2 hour response during quiet hours</a:t>
            </a:r>
          </a:p>
        </p:txBody>
      </p:sp>
      <p:pic>
        <p:nvPicPr>
          <p:cNvPr id="6144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535" y="4268390"/>
            <a:ext cx="3871020" cy="258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898155"/>
      </p:ext>
    </p:extLst>
  </p:cSld>
  <p:clrMapOvr>
    <a:masterClrMapping/>
  </p:clrMapOvr>
  <p:transition spd="slow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070" y="1369591"/>
            <a:ext cx="4598789" cy="306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606" y="1364010"/>
            <a:ext cx="4594324" cy="306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7" y="4409034"/>
            <a:ext cx="3071813" cy="2457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141" y="4411265"/>
            <a:ext cx="2616398" cy="2455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Rectangle 2"/>
          <p:cNvSpPr>
            <a:spLocks noGrp="1" noChangeArrowheads="1"/>
          </p:cNvSpPr>
          <p:nvPr>
            <p:ph type="title"/>
          </p:nvPr>
        </p:nvSpPr>
        <p:spPr>
          <a:xfrm>
            <a:off x="1515070" y="0"/>
            <a:ext cx="9144000" cy="1630785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6E0500"/>
                </a:solidFill>
              </a:rPr>
              <a:t>S</a:t>
            </a:r>
            <a:r>
              <a:rPr lang="en-US" altLang="en-US"/>
              <a:t>ECONDARY AIR RESOURCES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539" y="4438055"/>
            <a:ext cx="3464718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44398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957" y="4949279"/>
            <a:ext cx="4656832" cy="226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789" y="3683496"/>
            <a:ext cx="4554141" cy="367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789" y="1552650"/>
            <a:ext cx="4732734" cy="26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178594"/>
            <a:ext cx="9144000" cy="1374056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6E0500"/>
                </a:solidFill>
              </a:rPr>
              <a:t>P</a:t>
            </a:r>
            <a:r>
              <a:rPr lang="en-US" altLang="en-US"/>
              <a:t>RIMARY CCG RESOURCES</a:t>
            </a:r>
          </a:p>
        </p:txBody>
      </p:sp>
      <p:sp>
        <p:nvSpPr>
          <p:cNvPr id="6247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854398" y="1946672"/>
            <a:ext cx="4259461" cy="2964656"/>
          </a:xfrm>
        </p:spPr>
        <p:txBody>
          <a:bodyPr/>
          <a:lstStyle/>
          <a:p>
            <a:pPr eaLnBrk="1" hangingPunct="1"/>
            <a:r>
              <a:rPr lang="en-US" altLang="en-US" sz="2250"/>
              <a:t>Large SAR Vessels (over 140’)</a:t>
            </a:r>
          </a:p>
          <a:p>
            <a:pPr eaLnBrk="1" hangingPunct="1"/>
            <a:r>
              <a:rPr lang="en-US" altLang="en-US" sz="2250"/>
              <a:t>ARUN Lifeboats (52’)</a:t>
            </a:r>
          </a:p>
          <a:p>
            <a:pPr eaLnBrk="1" hangingPunct="1"/>
            <a:r>
              <a:rPr lang="en-US" altLang="en-US" sz="2250"/>
              <a:t>Motor Lifeboats (47’)</a:t>
            </a:r>
          </a:p>
          <a:p>
            <a:pPr eaLnBrk="1" hangingPunct="1"/>
            <a:r>
              <a:rPr lang="en-US" altLang="en-US" sz="2250"/>
              <a:t>Inshore Rescue Boats (Summer only)</a:t>
            </a:r>
          </a:p>
        </p:txBody>
      </p:sp>
    </p:spTree>
    <p:extLst>
      <p:ext uri="{BB962C8B-B14F-4D97-AF65-F5344CB8AC3E}">
        <p14:creationId xmlns:p14="http://schemas.microsoft.com/office/powerpoint/2010/main" val="1272652225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82961" y="1302619"/>
            <a:ext cx="8643938" cy="4964906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" name="HS2017-1149-00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09316"/>
            <a:ext cx="9157395" cy="518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59106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0" y="178594"/>
            <a:ext cx="9144000" cy="17145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6E0500"/>
                </a:solidFill>
              </a:rPr>
              <a:t>C</a:t>
            </a:r>
            <a:r>
              <a:rPr lang="en-US" altLang="en-US"/>
              <a:t>CG RESOURCES STANDBY POSTURE</a:t>
            </a:r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CCG SAR Patrol ships respond immediately when at sea or within 30 minutes when in port or at anchor</a:t>
            </a:r>
          </a:p>
          <a:p>
            <a:pPr eaLnBrk="1" hangingPunct="1"/>
            <a:r>
              <a:rPr lang="en-US" altLang="en-US"/>
              <a:t>Lifeboats and Inshore Rescue Boats respond within 30 minutes</a:t>
            </a:r>
          </a:p>
        </p:txBody>
      </p:sp>
    </p:spTree>
    <p:extLst>
      <p:ext uri="{BB962C8B-B14F-4D97-AF65-F5344CB8AC3E}">
        <p14:creationId xmlns:p14="http://schemas.microsoft.com/office/powerpoint/2010/main" val="2073786351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ChangeArrowheads="1"/>
          </p:cNvSpPr>
          <p:nvPr>
            <p:ph type="title"/>
          </p:nvPr>
        </p:nvSpPr>
        <p:spPr>
          <a:xfrm>
            <a:off x="1774031" y="178594"/>
            <a:ext cx="8643938" cy="1326059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6E0500"/>
                </a:solidFill>
              </a:rPr>
              <a:t>O</a:t>
            </a:r>
            <a:r>
              <a:rPr lang="en-US" altLang="en-US"/>
              <a:t>THER SAR RESOURCES</a:t>
            </a:r>
          </a:p>
        </p:txBody>
      </p:sp>
      <p:sp>
        <p:nvSpPr>
          <p:cNvPr id="645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74031" y="1821656"/>
            <a:ext cx="8643938" cy="4964906"/>
          </a:xfrm>
        </p:spPr>
        <p:txBody>
          <a:bodyPr/>
          <a:lstStyle/>
          <a:p>
            <a:pPr eaLnBrk="1" hangingPunct="1"/>
            <a:r>
              <a:rPr lang="en-US" altLang="en-US" sz="2531"/>
              <a:t>DND - all CF vessels and aircraft</a:t>
            </a:r>
          </a:p>
          <a:p>
            <a:pPr eaLnBrk="1" hangingPunct="1"/>
            <a:r>
              <a:rPr lang="en-US" altLang="en-US" sz="2531"/>
              <a:t>DFO/CCG - all vessels and helicopters</a:t>
            </a:r>
          </a:p>
          <a:p>
            <a:pPr eaLnBrk="1" hangingPunct="1"/>
            <a:r>
              <a:rPr lang="en-US" altLang="en-US" sz="2531"/>
              <a:t>CASARA and CCGA</a:t>
            </a:r>
          </a:p>
          <a:p>
            <a:pPr eaLnBrk="1" hangingPunct="1"/>
            <a:r>
              <a:rPr lang="en-US" altLang="en-US" sz="2531"/>
              <a:t>Other Canadian Government vessels and aircraft</a:t>
            </a:r>
          </a:p>
          <a:p>
            <a:pPr eaLnBrk="1" hangingPunct="1"/>
            <a:r>
              <a:rPr lang="en-US" altLang="en-US" sz="2531"/>
              <a:t>Local Agencies, Police, Fire, Ambulance and Ground SAR</a:t>
            </a:r>
          </a:p>
          <a:p>
            <a:pPr eaLnBrk="1" hangingPunct="1"/>
            <a:r>
              <a:rPr lang="en-US" altLang="en-US" sz="2531"/>
              <a:t>Vessels and Aircraft of Opportunity</a:t>
            </a:r>
          </a:p>
          <a:p>
            <a:pPr eaLnBrk="1" hangingPunct="1"/>
            <a:r>
              <a:rPr lang="en-US" altLang="en-US" sz="2531"/>
              <a:t>Commercial Charters (both air and marine)</a:t>
            </a:r>
          </a:p>
        </p:txBody>
      </p:sp>
    </p:spTree>
    <p:extLst>
      <p:ext uri="{BB962C8B-B14F-4D97-AF65-F5344CB8AC3E}">
        <p14:creationId xmlns:p14="http://schemas.microsoft.com/office/powerpoint/2010/main" val="3537264901"/>
      </p:ext>
    </p:extLst>
  </p:cSld>
  <p:clrMapOvr>
    <a:masterClrMapping/>
  </p:clrMapOvr>
  <p:transition spd="slow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>
            <a:spLocks noGrp="1" noChangeArrowheads="1"/>
          </p:cNvSpPr>
          <p:nvPr>
            <p:ph type="title"/>
          </p:nvPr>
        </p:nvSpPr>
        <p:spPr>
          <a:xfrm>
            <a:off x="1774031" y="178594"/>
            <a:ext cx="8643938" cy="1377404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6E0500"/>
                </a:solidFill>
              </a:rPr>
              <a:t>V</a:t>
            </a:r>
            <a:r>
              <a:rPr lang="en-US" altLang="en-US"/>
              <a:t>OLUNTEER RESOURCES</a:t>
            </a:r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006203" y="2018109"/>
            <a:ext cx="3232547" cy="1500188"/>
          </a:xfrm>
        </p:spPr>
        <p:txBody>
          <a:bodyPr/>
          <a:lstStyle/>
          <a:p>
            <a:pPr eaLnBrk="1" hangingPunct="1"/>
            <a:r>
              <a:rPr lang="en-US" altLang="en-US"/>
              <a:t>Canadian Coast Guard Auxiliary (CCGA)</a:t>
            </a:r>
          </a:p>
        </p:txBody>
      </p:sp>
      <p:pic>
        <p:nvPicPr>
          <p:cNvPr id="6758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828" y="3639964"/>
            <a:ext cx="4822031" cy="322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50" y="3643313"/>
            <a:ext cx="4596557" cy="325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Rectangle 5"/>
          <p:cNvSpPr>
            <a:spLocks/>
          </p:cNvSpPr>
          <p:nvPr/>
        </p:nvSpPr>
        <p:spPr bwMode="auto">
          <a:xfrm>
            <a:off x="6658570" y="2018109"/>
            <a:ext cx="3232547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304800" indent="-304800" algn="l" eaLnBrk="0" hangingPunct="0">
              <a:spcBef>
                <a:spcPts val="3800"/>
              </a:spcBef>
              <a:buClr>
                <a:srgbClr val="414141"/>
              </a:buClr>
              <a:buSzPct val="81000"/>
              <a:buFont typeface="Gill Sans Light" charset="0"/>
              <a:buChar char="•"/>
              <a:defRPr sz="3800">
                <a:solidFill>
                  <a:schemeClr val="tx1"/>
                </a:solidFill>
                <a:latin typeface="Gill Sans Light" charset="0"/>
                <a:cs typeface="Heiti SC Light" charset="0"/>
                <a:sym typeface="Gill Sans Light" charset="0"/>
              </a:defRPr>
            </a:lvl1pPr>
            <a:lvl2pPr marL="635000" indent="-304800" algn="l" eaLnBrk="0" hangingPunct="0">
              <a:spcBef>
                <a:spcPts val="3800"/>
              </a:spcBef>
              <a:buClr>
                <a:srgbClr val="414141"/>
              </a:buClr>
              <a:buSzPct val="81000"/>
              <a:buFont typeface="Gill Sans Light" charset="0"/>
              <a:buChar char="•"/>
              <a:defRPr sz="3800">
                <a:solidFill>
                  <a:schemeClr val="tx1"/>
                </a:solidFill>
                <a:latin typeface="Gill Sans Light" charset="0"/>
                <a:cs typeface="Heiti SC Light" charset="0"/>
                <a:sym typeface="Gill Sans Light" charset="0"/>
              </a:defRPr>
            </a:lvl2pPr>
            <a:lvl3pPr marL="1016000" indent="-304800" algn="l" eaLnBrk="0" hangingPunct="0">
              <a:spcBef>
                <a:spcPts val="3800"/>
              </a:spcBef>
              <a:buClr>
                <a:srgbClr val="414141"/>
              </a:buClr>
              <a:buSzPct val="81000"/>
              <a:buFont typeface="Gill Sans Light" charset="0"/>
              <a:buChar char="•"/>
              <a:defRPr sz="3800">
                <a:solidFill>
                  <a:schemeClr val="tx1"/>
                </a:solidFill>
                <a:latin typeface="Gill Sans Light" charset="0"/>
                <a:cs typeface="Heiti SC Light" charset="0"/>
                <a:sym typeface="Gill Sans Light" charset="0"/>
              </a:defRPr>
            </a:lvl3pPr>
            <a:lvl4pPr marL="1397000" indent="-304800" algn="l" eaLnBrk="0" hangingPunct="0">
              <a:spcBef>
                <a:spcPts val="3800"/>
              </a:spcBef>
              <a:buClr>
                <a:srgbClr val="414141"/>
              </a:buClr>
              <a:buSzPct val="81000"/>
              <a:buFont typeface="Gill Sans Light" charset="0"/>
              <a:buChar char="•"/>
              <a:defRPr sz="3800">
                <a:solidFill>
                  <a:schemeClr val="tx1"/>
                </a:solidFill>
                <a:latin typeface="Gill Sans Light" charset="0"/>
                <a:cs typeface="Heiti SC Light" charset="0"/>
                <a:sym typeface="Gill Sans Light" charset="0"/>
              </a:defRPr>
            </a:lvl4pPr>
            <a:lvl5pPr marL="1778000" indent="-304800" algn="l" eaLnBrk="0" hangingPunct="0">
              <a:spcBef>
                <a:spcPts val="3800"/>
              </a:spcBef>
              <a:buClr>
                <a:srgbClr val="414141"/>
              </a:buClr>
              <a:buSzPct val="81000"/>
              <a:buFont typeface="Gill Sans Light" charset="0"/>
              <a:buChar char="•"/>
              <a:defRPr sz="3800">
                <a:solidFill>
                  <a:schemeClr val="tx1"/>
                </a:solidFill>
                <a:latin typeface="Gill Sans Light" charset="0"/>
                <a:cs typeface="Heiti SC Light" charset="0"/>
                <a:sym typeface="Gill Sans Light" charset="0"/>
              </a:defRPr>
            </a:lvl5pPr>
            <a:lvl6pPr marL="2235200" indent="-304800" eaLnBrk="0" fontAlgn="base" hangingPunct="0">
              <a:spcBef>
                <a:spcPts val="38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3800">
                <a:solidFill>
                  <a:schemeClr val="tx1"/>
                </a:solidFill>
                <a:latin typeface="Gill Sans Light" charset="0"/>
                <a:cs typeface="Heiti SC Light" charset="0"/>
                <a:sym typeface="Gill Sans Light" charset="0"/>
              </a:defRPr>
            </a:lvl6pPr>
            <a:lvl7pPr marL="2692400" indent="-304800" eaLnBrk="0" fontAlgn="base" hangingPunct="0">
              <a:spcBef>
                <a:spcPts val="38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3800">
                <a:solidFill>
                  <a:schemeClr val="tx1"/>
                </a:solidFill>
                <a:latin typeface="Gill Sans Light" charset="0"/>
                <a:cs typeface="Heiti SC Light" charset="0"/>
                <a:sym typeface="Gill Sans Light" charset="0"/>
              </a:defRPr>
            </a:lvl7pPr>
            <a:lvl8pPr marL="3149600" indent="-304800" eaLnBrk="0" fontAlgn="base" hangingPunct="0">
              <a:spcBef>
                <a:spcPts val="38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3800">
                <a:solidFill>
                  <a:schemeClr val="tx1"/>
                </a:solidFill>
                <a:latin typeface="Gill Sans Light" charset="0"/>
                <a:cs typeface="Heiti SC Light" charset="0"/>
                <a:sym typeface="Gill Sans Light" charset="0"/>
              </a:defRPr>
            </a:lvl8pPr>
            <a:lvl9pPr marL="3606800" indent="-304800" eaLnBrk="0" fontAlgn="base" hangingPunct="0">
              <a:spcBef>
                <a:spcPts val="38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3800">
                <a:solidFill>
                  <a:schemeClr val="tx1"/>
                </a:solidFill>
                <a:latin typeface="Gill Sans Light" charset="0"/>
                <a:cs typeface="Heiti SC Light" charset="0"/>
                <a:sym typeface="Gill Sans Light" charset="0"/>
              </a:defRPr>
            </a:lvl9pPr>
          </a:lstStyle>
          <a:p>
            <a:pPr marL="214305" indent="-214305" defTabSz="642915" eaLnBrk="1" fontAlgn="base" hangingPunct="1">
              <a:spcBef>
                <a:spcPts val="2672"/>
              </a:spcBef>
              <a:spcAft>
                <a:spcPct val="0"/>
              </a:spcAft>
            </a:pPr>
            <a:r>
              <a:rPr lang="en-US" altLang="en-US" sz="2672">
                <a:solidFill>
                  <a:srgbClr val="414141"/>
                </a:solidFill>
                <a:cs typeface="Gill Sans Light" charset="0"/>
              </a:rPr>
              <a:t>Civil Air Search and Rescue Association (CASARA)</a:t>
            </a:r>
          </a:p>
        </p:txBody>
      </p:sp>
    </p:spTree>
    <p:extLst>
      <p:ext uri="{BB962C8B-B14F-4D97-AF65-F5344CB8AC3E}">
        <p14:creationId xmlns:p14="http://schemas.microsoft.com/office/powerpoint/2010/main" val="1212503867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Grp="1" noChangeArrowheads="1"/>
          </p:cNvSpPr>
          <p:nvPr>
            <p:ph type="title"/>
          </p:nvPr>
        </p:nvSpPr>
        <p:spPr>
          <a:xfrm>
            <a:off x="1774031" y="178594"/>
            <a:ext cx="8643938" cy="1377404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6E0500"/>
                </a:solidFill>
              </a:rPr>
              <a:t>H</a:t>
            </a:r>
            <a:r>
              <a:rPr lang="en-US" altLang="en-US" dirty="0"/>
              <a:t>umanitarian SAR</a:t>
            </a:r>
            <a:br>
              <a:rPr lang="en-US" altLang="en-US" dirty="0"/>
            </a:br>
            <a:r>
              <a:rPr lang="en-US" altLang="en-US" dirty="0"/>
              <a:t>(Secondary Mandate)</a:t>
            </a:r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Provincial and Territorial responsibility. However, upon request JRCC Halifax will provide Federal Government resources(Air and Marine) to assist:</a:t>
            </a:r>
          </a:p>
          <a:p>
            <a:pPr marL="482186" lvl="1" eaLnBrk="1" hangingPunct="1"/>
            <a:r>
              <a:rPr lang="en-US" altLang="en-US" dirty="0"/>
              <a:t>critical medevacs from remote location</a:t>
            </a:r>
          </a:p>
          <a:p>
            <a:pPr marL="482186" lvl="1" eaLnBrk="1" hangingPunct="1"/>
            <a:r>
              <a:rPr lang="en-US" altLang="en-US" dirty="0"/>
              <a:t>search for person lost in the wilderness or missing scuba diver</a:t>
            </a:r>
          </a:p>
          <a:p>
            <a:pPr marL="482186" lvl="1" eaLnBrk="1" hangingPunct="1"/>
            <a:r>
              <a:rPr lang="en-US" altLang="en-US" dirty="0"/>
              <a:t>hospital to hospital patient transport/transfer</a:t>
            </a:r>
          </a:p>
        </p:txBody>
      </p:sp>
    </p:spTree>
    <p:extLst>
      <p:ext uri="{BB962C8B-B14F-4D97-AF65-F5344CB8AC3E}">
        <p14:creationId xmlns:p14="http://schemas.microsoft.com/office/powerpoint/2010/main" val="2658073891"/>
      </p:ext>
    </p:extLst>
  </p:cSld>
  <p:clrMapOvr>
    <a:masterClrMapping/>
  </p:clrMapOvr>
  <p:transition spd="slow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47900" y="571500"/>
            <a:ext cx="7772400" cy="1143000"/>
          </a:xfrm>
        </p:spPr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EMO Responsibilities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07182" y="1583307"/>
            <a:ext cx="7772400" cy="2653162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accent1"/>
                </a:solidFill>
              </a:rPr>
              <a:t>Ensure resources have been exhausted</a:t>
            </a:r>
          </a:p>
          <a:p>
            <a:pPr lvl="1">
              <a:defRPr/>
            </a:pPr>
            <a:r>
              <a:rPr lang="en-US" dirty="0">
                <a:solidFill>
                  <a:schemeClr val="accent1"/>
                </a:solidFill>
              </a:rPr>
              <a:t>RCMP, Charters, CASARA etc.</a:t>
            </a:r>
          </a:p>
          <a:p>
            <a:pPr marL="457200" lvl="1" indent="0">
              <a:buNone/>
              <a:defRPr/>
            </a:pPr>
            <a:r>
              <a:rPr lang="en-US" dirty="0">
                <a:solidFill>
                  <a:schemeClr val="accent1"/>
                </a:solidFill>
              </a:rPr>
              <a:t>- mission requires specific capabilities… </a:t>
            </a:r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5" y="4373592"/>
            <a:ext cx="2800350" cy="212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048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4373591"/>
            <a:ext cx="2381250" cy="212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048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5" y="4373591"/>
            <a:ext cx="2247900" cy="212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71234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 Transition Points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374" y="1992702"/>
            <a:ext cx="7487728" cy="4804913"/>
          </a:xfrm>
        </p:spPr>
      </p:pic>
    </p:spTree>
    <p:extLst>
      <p:ext uri="{BB962C8B-B14F-4D97-AF65-F5344CB8AC3E}">
        <p14:creationId xmlns:p14="http://schemas.microsoft.com/office/powerpoint/2010/main" val="144648240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8929"/>
            <a:ext cx="9144000" cy="686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825" name="Rectangle 1"/>
          <p:cNvSpPr>
            <a:spLocks noGrp="1" noChangeArrowheads="1"/>
          </p:cNvSpPr>
          <p:nvPr>
            <p:ph type="title"/>
          </p:nvPr>
        </p:nvSpPr>
        <p:spPr>
          <a:xfrm>
            <a:off x="1774031" y="178594"/>
            <a:ext cx="8643938" cy="1377404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6E0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UESTIONS</a:t>
            </a:r>
          </a:p>
        </p:txBody>
      </p:sp>
    </p:spTree>
    <p:extLst>
      <p:ext uri="{BB962C8B-B14F-4D97-AF65-F5344CB8AC3E}">
        <p14:creationId xmlns:p14="http://schemas.microsoft.com/office/powerpoint/2010/main" val="142873521"/>
      </p:ext>
    </p:extLst>
  </p:cSld>
  <p:clrMapOvr>
    <a:masterClrMapping/>
  </p:clrMapOvr>
  <p:transition spd="slow"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6E0500"/>
                </a:solidFill>
              </a:rPr>
              <a:t>C</a:t>
            </a:r>
            <a:r>
              <a:rPr lang="en-US" altLang="en-US"/>
              <a:t>ANADIAN SAR MANDATE</a:t>
            </a: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20516" y="1482328"/>
            <a:ext cx="7742039" cy="3446859"/>
          </a:xfrm>
        </p:spPr>
        <p:txBody>
          <a:bodyPr/>
          <a:lstStyle/>
          <a:p>
            <a:pPr eaLnBrk="1" hangingPunct="1"/>
            <a:r>
              <a:rPr lang="en-US" altLang="en-US" sz="2531"/>
              <a:t>The Canadian Federal Government’s National SAR Objective is to “prevent loss of life and injury through search and rescue alerting, responding and aiding activities using public and private resources”.</a:t>
            </a:r>
          </a:p>
          <a:p>
            <a:pPr eaLnBrk="1" hangingPunct="1"/>
            <a:r>
              <a:rPr lang="en-US" altLang="en-US" sz="2531"/>
              <a:t>To meet that objective, DND and DFO/CCG are mandated to assume </a:t>
            </a:r>
            <a:r>
              <a:rPr lang="en-US" altLang="en-US" sz="2531" b="1">
                <a:cs typeface="Gill Sans" charset="0"/>
              </a:rPr>
              <a:t>Federal</a:t>
            </a:r>
            <a:r>
              <a:rPr lang="en-US" altLang="en-US" sz="2531"/>
              <a:t> responsibility for </a:t>
            </a:r>
            <a:r>
              <a:rPr lang="en-US" altLang="en-US" sz="2531" b="1">
                <a:solidFill>
                  <a:srgbClr val="6E0500"/>
                </a:solidFill>
                <a:cs typeface="Gill Sans" charset="0"/>
              </a:rPr>
              <a:t>Aeronautical</a:t>
            </a:r>
            <a:r>
              <a:rPr lang="en-US" altLang="en-US" sz="2531">
                <a:solidFill>
                  <a:srgbClr val="000000"/>
                </a:solidFill>
              </a:rPr>
              <a:t> and </a:t>
            </a:r>
            <a:r>
              <a:rPr lang="en-US" altLang="en-US" sz="2531" b="1">
                <a:solidFill>
                  <a:srgbClr val="6E0500"/>
                </a:solidFill>
                <a:cs typeface="Gill Sans" charset="0"/>
              </a:rPr>
              <a:t>Maritime</a:t>
            </a:r>
            <a:r>
              <a:rPr lang="en-US" altLang="en-US" sz="2531">
                <a:solidFill>
                  <a:srgbClr val="000000"/>
                </a:solidFill>
              </a:rPr>
              <a:t> </a:t>
            </a:r>
            <a:r>
              <a:rPr lang="en-US" altLang="en-US" sz="2531">
                <a:solidFill>
                  <a:srgbClr val="343434"/>
                </a:solidFill>
              </a:rPr>
              <a:t>SAR operations.</a:t>
            </a:r>
          </a:p>
        </p:txBody>
      </p:sp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595" y="4803056"/>
            <a:ext cx="3478113" cy="1924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232" y="4841008"/>
            <a:ext cx="2827363" cy="188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033" y="4846588"/>
            <a:ext cx="2813967" cy="188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1359490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437555"/>
            <a:ext cx="8283402" cy="597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3024" y="-80367"/>
            <a:ext cx="7992070" cy="1714500"/>
          </a:xfrm>
        </p:spPr>
        <p:txBody>
          <a:bodyPr/>
          <a:lstStyle/>
          <a:p>
            <a:pPr eaLnBrk="1" hangingPunct="1"/>
            <a:r>
              <a:rPr lang="en-US" altLang="en-US" sz="5062">
                <a:solidFill>
                  <a:srgbClr val="6E0500"/>
                </a:solidFill>
              </a:rPr>
              <a:t>S</a:t>
            </a:r>
            <a:r>
              <a:rPr lang="en-US" altLang="en-US" sz="5062">
                <a:solidFill>
                  <a:srgbClr val="676767"/>
                </a:solidFill>
              </a:rPr>
              <a:t>EARCH &amp; RESCUE REGIONS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39627" y="6197203"/>
            <a:ext cx="9108281" cy="660797"/>
          </a:xfrm>
        </p:spPr>
        <p:txBody>
          <a:bodyPr/>
          <a:lstStyle/>
          <a:p>
            <a:pPr marL="223234" indent="0" algn="ctr" eaLnBrk="1" hangingPunct="1">
              <a:buNone/>
            </a:pPr>
            <a:r>
              <a:rPr lang="en-US" altLang="en-US" sz="2531"/>
              <a:t>Canada’s Area of Responsibility is 15,540,000 square kms</a:t>
            </a:r>
          </a:p>
        </p:txBody>
      </p:sp>
    </p:spTree>
    <p:extLst>
      <p:ext uri="{BB962C8B-B14F-4D97-AF65-F5344CB8AC3E}">
        <p14:creationId xmlns:p14="http://schemas.microsoft.com/office/powerpoint/2010/main" val="1693448838"/>
      </p:ext>
    </p:extLst>
  </p:cSld>
  <p:clrMapOvr>
    <a:masterClrMapping/>
  </p:clrMapOvr>
  <p:transition spd="slow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271" y="13394"/>
            <a:ext cx="8117086" cy="6840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5470922" y="26789"/>
            <a:ext cx="4116586" cy="2034853"/>
          </a:xfrm>
        </p:spPr>
        <p:txBody>
          <a:bodyPr/>
          <a:lstStyle/>
          <a:p>
            <a:pPr eaLnBrk="1" hangingPunct="1"/>
            <a:r>
              <a:rPr lang="en-US" altLang="en-US" sz="5062">
                <a:solidFill>
                  <a:srgbClr val="6E0500"/>
                </a:solidFill>
              </a:rPr>
              <a:t>H</a:t>
            </a:r>
            <a:r>
              <a:rPr lang="en-US" altLang="en-US" sz="5062">
                <a:solidFill>
                  <a:srgbClr val="000000"/>
                </a:solidFill>
              </a:rPr>
              <a:t>alifax SRR</a:t>
            </a:r>
          </a:p>
        </p:txBody>
      </p:sp>
      <p:sp>
        <p:nvSpPr>
          <p:cNvPr id="52227" name="Rectangle 3"/>
          <p:cNvSpPr>
            <a:spLocks/>
          </p:cNvSpPr>
          <p:nvPr/>
        </p:nvSpPr>
        <p:spPr bwMode="auto">
          <a:xfrm>
            <a:off x="5520035" y="5715000"/>
            <a:ext cx="5429250" cy="1169789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9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250" dirty="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- 5.5 million square </a:t>
            </a:r>
            <a:r>
              <a:rPr lang="en-US" altLang="en-US" sz="2250" dirty="0" err="1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kms</a:t>
            </a:r>
            <a:endParaRPr lang="en-US" altLang="en-US" sz="2250" dirty="0">
              <a:solidFill>
                <a:srgbClr val="FFFFFF"/>
              </a:solidFill>
              <a:latin typeface="Gill Sans" charset="0"/>
              <a:ea typeface="Gill Sans" charset="0"/>
              <a:cs typeface="Gill Sans" charset="0"/>
              <a:sym typeface="Gill Sans" charset="0"/>
            </a:endParaRPr>
          </a:p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250" dirty="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- </a:t>
            </a:r>
            <a:r>
              <a:rPr lang="en-US" altLang="en-US" sz="225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Over 74,000 </a:t>
            </a:r>
            <a:r>
              <a:rPr lang="en-US" altLang="en-US" sz="2250" dirty="0" err="1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kms</a:t>
            </a:r>
            <a:r>
              <a:rPr lang="en-US" altLang="en-US" sz="2250" dirty="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 of Coastline</a:t>
            </a:r>
          </a:p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250" dirty="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- 80% of the Region is covered by water</a:t>
            </a:r>
          </a:p>
        </p:txBody>
      </p:sp>
      <p:sp>
        <p:nvSpPr>
          <p:cNvPr id="52228" name="Rectangle 4"/>
          <p:cNvSpPr>
            <a:spLocks/>
          </p:cNvSpPr>
          <p:nvPr/>
        </p:nvSpPr>
        <p:spPr bwMode="auto">
          <a:xfrm>
            <a:off x="9080748" y="3616523"/>
            <a:ext cx="928688" cy="803672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9pPr>
          </a:lstStyle>
          <a:p>
            <a:pPr algn="ctr"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531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30 West</a:t>
            </a:r>
          </a:p>
        </p:txBody>
      </p:sp>
      <p:sp>
        <p:nvSpPr>
          <p:cNvPr id="52229" name="Oval 5"/>
          <p:cNvSpPr>
            <a:spLocks/>
          </p:cNvSpPr>
          <p:nvPr/>
        </p:nvSpPr>
        <p:spPr bwMode="auto">
          <a:xfrm>
            <a:off x="3935016" y="5572125"/>
            <a:ext cx="133945" cy="142875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CA" sz="2953">
              <a:solidFill>
                <a:srgbClr val="414141"/>
              </a:solidFill>
              <a:latin typeface="Gill Sans Light" charset="0"/>
              <a:sym typeface="Gill Sans Light" charset="0"/>
            </a:endParaRPr>
          </a:p>
        </p:txBody>
      </p:sp>
      <p:sp>
        <p:nvSpPr>
          <p:cNvPr id="52230" name="Oval 6"/>
          <p:cNvSpPr>
            <a:spLocks/>
          </p:cNvSpPr>
          <p:nvPr/>
        </p:nvSpPr>
        <p:spPr bwMode="auto">
          <a:xfrm>
            <a:off x="2952750" y="4616648"/>
            <a:ext cx="133945" cy="142875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CA" sz="2953">
              <a:solidFill>
                <a:srgbClr val="414141"/>
              </a:solidFill>
              <a:latin typeface="Gill Sans Light" charset="0"/>
              <a:sym typeface="Gill Sans Light" charset="0"/>
            </a:endParaRPr>
          </a:p>
        </p:txBody>
      </p:sp>
      <p:sp>
        <p:nvSpPr>
          <p:cNvPr id="52231" name="Rectangle 7"/>
          <p:cNvSpPr>
            <a:spLocks/>
          </p:cNvSpPr>
          <p:nvPr/>
        </p:nvSpPr>
        <p:spPr bwMode="auto">
          <a:xfrm>
            <a:off x="3515234" y="5831915"/>
            <a:ext cx="974626" cy="194797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9pPr>
          </a:lstStyle>
          <a:p>
            <a:pPr algn="ctr"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66" dirty="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JRCC Halifax</a:t>
            </a:r>
          </a:p>
        </p:txBody>
      </p:sp>
      <p:sp>
        <p:nvSpPr>
          <p:cNvPr id="52232" name="Rectangle 8"/>
          <p:cNvSpPr>
            <a:spLocks/>
          </p:cNvSpPr>
          <p:nvPr/>
        </p:nvSpPr>
        <p:spPr bwMode="auto">
          <a:xfrm>
            <a:off x="2340756" y="4322798"/>
            <a:ext cx="1090043" cy="19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9pPr>
          </a:lstStyle>
          <a:p>
            <a:pPr algn="ctr"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66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MRSC Quebec</a:t>
            </a:r>
          </a:p>
        </p:txBody>
      </p:sp>
    </p:spTree>
    <p:extLst>
      <p:ext uri="{BB962C8B-B14F-4D97-AF65-F5344CB8AC3E}">
        <p14:creationId xmlns:p14="http://schemas.microsoft.com/office/powerpoint/2010/main" val="338872695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547" y="1185416"/>
            <a:ext cx="7509867" cy="567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2045271" y="188640"/>
            <a:ext cx="8185174" cy="1089422"/>
          </a:xfrm>
        </p:spPr>
        <p:txBody>
          <a:bodyPr/>
          <a:lstStyle/>
          <a:p>
            <a:pPr eaLnBrk="1" hangingPunct="1"/>
            <a:r>
              <a:rPr lang="en-US" altLang="en-US" sz="5062">
                <a:solidFill>
                  <a:srgbClr val="6E0500"/>
                </a:solidFill>
              </a:rPr>
              <a:t>S</a:t>
            </a:r>
            <a:r>
              <a:rPr lang="en-US" altLang="en-US" sz="5062">
                <a:solidFill>
                  <a:srgbClr val="676767"/>
                </a:solidFill>
              </a:rPr>
              <a:t>RR NEIGHBOURHOOD</a:t>
            </a:r>
          </a:p>
        </p:txBody>
      </p:sp>
      <p:sp>
        <p:nvSpPr>
          <p:cNvPr id="53251" name="Rectangle 3"/>
          <p:cNvSpPr>
            <a:spLocks/>
          </p:cNvSpPr>
          <p:nvPr/>
        </p:nvSpPr>
        <p:spPr bwMode="auto">
          <a:xfrm>
            <a:off x="7512460" y="3535143"/>
            <a:ext cx="551433" cy="216341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9pPr>
          </a:lstStyle>
          <a:p>
            <a:pPr algn="ctr"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6" dirty="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Halifax</a:t>
            </a:r>
          </a:p>
        </p:txBody>
      </p:sp>
      <p:sp>
        <p:nvSpPr>
          <p:cNvPr id="53252" name="Rectangle 4"/>
          <p:cNvSpPr>
            <a:spLocks/>
          </p:cNvSpPr>
          <p:nvPr/>
        </p:nvSpPr>
        <p:spPr bwMode="auto">
          <a:xfrm>
            <a:off x="7690466" y="4838877"/>
            <a:ext cx="562655" cy="216341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9pPr>
          </a:lstStyle>
          <a:p>
            <a:pPr algn="ctr"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6" dirty="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Boston</a:t>
            </a:r>
          </a:p>
        </p:txBody>
      </p:sp>
      <p:sp>
        <p:nvSpPr>
          <p:cNvPr id="53253" name="Rectangle 5"/>
          <p:cNvSpPr>
            <a:spLocks/>
          </p:cNvSpPr>
          <p:nvPr/>
        </p:nvSpPr>
        <p:spPr bwMode="auto">
          <a:xfrm>
            <a:off x="7967186" y="5465071"/>
            <a:ext cx="570669" cy="216341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9pPr>
          </a:lstStyle>
          <a:p>
            <a:pPr algn="ctr"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6" dirty="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Norfolk</a:t>
            </a:r>
          </a:p>
        </p:txBody>
      </p:sp>
      <p:sp>
        <p:nvSpPr>
          <p:cNvPr id="53254" name="Rectangle 6"/>
          <p:cNvSpPr>
            <a:spLocks/>
          </p:cNvSpPr>
          <p:nvPr/>
        </p:nvSpPr>
        <p:spPr bwMode="auto">
          <a:xfrm>
            <a:off x="8630735" y="3889420"/>
            <a:ext cx="1070807" cy="389594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9pPr>
          </a:lstStyle>
          <a:p>
            <a:pPr algn="ctr"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66" dirty="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Ponta Delgada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66" dirty="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&amp; </a:t>
            </a:r>
            <a:r>
              <a:rPr lang="en-US" altLang="en-US" sz="1266" dirty="0" err="1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Lajes</a:t>
            </a:r>
            <a:endParaRPr lang="en-US" altLang="en-US" sz="1266" dirty="0">
              <a:solidFill>
                <a:srgbClr val="FFFFFF"/>
              </a:solidFill>
              <a:latin typeface="Gill Sans" charset="0"/>
              <a:ea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53255" name="Rectangle 7"/>
          <p:cNvSpPr>
            <a:spLocks/>
          </p:cNvSpPr>
          <p:nvPr/>
        </p:nvSpPr>
        <p:spPr bwMode="auto">
          <a:xfrm>
            <a:off x="8344379" y="2695752"/>
            <a:ext cx="755015" cy="216341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9pPr>
          </a:lstStyle>
          <a:p>
            <a:pPr algn="ctr"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6" dirty="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Falmouth</a:t>
            </a:r>
          </a:p>
        </p:txBody>
      </p:sp>
      <p:sp>
        <p:nvSpPr>
          <p:cNvPr id="53256" name="Rectangle 8"/>
          <p:cNvSpPr>
            <a:spLocks/>
          </p:cNvSpPr>
          <p:nvPr/>
        </p:nvSpPr>
        <p:spPr bwMode="auto">
          <a:xfrm>
            <a:off x="8047307" y="2213549"/>
            <a:ext cx="785472" cy="216341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9pPr>
          </a:lstStyle>
          <a:p>
            <a:pPr algn="ctr"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6" dirty="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Aberdeen</a:t>
            </a:r>
          </a:p>
        </p:txBody>
      </p:sp>
      <p:sp>
        <p:nvSpPr>
          <p:cNvPr id="53257" name="Rectangle 9"/>
          <p:cNvSpPr>
            <a:spLocks/>
          </p:cNvSpPr>
          <p:nvPr/>
        </p:nvSpPr>
        <p:spPr bwMode="auto">
          <a:xfrm>
            <a:off x="7384251" y="1713486"/>
            <a:ext cx="583494" cy="216341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9pPr>
          </a:lstStyle>
          <a:p>
            <a:pPr algn="ctr"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6" dirty="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Iceland</a:t>
            </a:r>
          </a:p>
        </p:txBody>
      </p:sp>
      <p:sp>
        <p:nvSpPr>
          <p:cNvPr id="53258" name="Rectangle 10"/>
          <p:cNvSpPr>
            <a:spLocks/>
          </p:cNvSpPr>
          <p:nvPr/>
        </p:nvSpPr>
        <p:spPr bwMode="auto">
          <a:xfrm>
            <a:off x="6473931" y="2070674"/>
            <a:ext cx="844783" cy="216341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9pPr>
          </a:lstStyle>
          <a:p>
            <a:pPr algn="ctr"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6" dirty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Greenland</a:t>
            </a:r>
          </a:p>
        </p:txBody>
      </p:sp>
      <p:sp>
        <p:nvSpPr>
          <p:cNvPr id="53259" name="Rectangle 11"/>
          <p:cNvSpPr>
            <a:spLocks/>
          </p:cNvSpPr>
          <p:nvPr/>
        </p:nvSpPr>
        <p:spPr bwMode="auto">
          <a:xfrm>
            <a:off x="5086570" y="4195940"/>
            <a:ext cx="616900" cy="216341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9pPr>
          </a:lstStyle>
          <a:p>
            <a:pPr algn="ctr"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6" dirty="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Trenton</a:t>
            </a:r>
          </a:p>
        </p:txBody>
      </p:sp>
      <p:sp>
        <p:nvSpPr>
          <p:cNvPr id="53260" name="Rectangle 12"/>
          <p:cNvSpPr>
            <a:spLocks/>
          </p:cNvSpPr>
          <p:nvPr/>
        </p:nvSpPr>
        <p:spPr bwMode="auto">
          <a:xfrm>
            <a:off x="3372662" y="3731596"/>
            <a:ext cx="597856" cy="216341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9pPr>
          </a:lstStyle>
          <a:p>
            <a:pPr algn="ctr"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6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Victoria</a:t>
            </a:r>
          </a:p>
        </p:txBody>
      </p:sp>
      <p:sp>
        <p:nvSpPr>
          <p:cNvPr id="53261" name="Rectangle 13"/>
          <p:cNvSpPr>
            <a:spLocks/>
          </p:cNvSpPr>
          <p:nvPr/>
        </p:nvSpPr>
        <p:spPr bwMode="auto">
          <a:xfrm>
            <a:off x="2971126" y="4053065"/>
            <a:ext cx="562655" cy="216341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9pPr>
          </a:lstStyle>
          <a:p>
            <a:pPr algn="ctr"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6" dirty="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Seattle</a:t>
            </a:r>
          </a:p>
        </p:txBody>
      </p:sp>
      <p:sp>
        <p:nvSpPr>
          <p:cNvPr id="53262" name="Rectangle 14"/>
          <p:cNvSpPr>
            <a:spLocks/>
          </p:cNvSpPr>
          <p:nvPr/>
        </p:nvSpPr>
        <p:spPr bwMode="auto">
          <a:xfrm>
            <a:off x="6655072" y="6312276"/>
            <a:ext cx="482504" cy="216341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9pPr>
          </a:lstStyle>
          <a:p>
            <a:pPr algn="ctr"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6" dirty="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Miami</a:t>
            </a:r>
          </a:p>
        </p:txBody>
      </p:sp>
      <p:sp>
        <p:nvSpPr>
          <p:cNvPr id="53263" name="Rectangle 15"/>
          <p:cNvSpPr>
            <a:spLocks/>
          </p:cNvSpPr>
          <p:nvPr/>
        </p:nvSpPr>
        <p:spPr bwMode="auto">
          <a:xfrm>
            <a:off x="2689043" y="4999611"/>
            <a:ext cx="714940" cy="216341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9pPr>
          </a:lstStyle>
          <a:p>
            <a:pPr algn="ctr"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6" dirty="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Alameda</a:t>
            </a:r>
          </a:p>
        </p:txBody>
      </p:sp>
      <p:sp>
        <p:nvSpPr>
          <p:cNvPr id="53264" name="Oval 16"/>
          <p:cNvSpPr>
            <a:spLocks/>
          </p:cNvSpPr>
          <p:nvPr/>
        </p:nvSpPr>
        <p:spPr bwMode="auto">
          <a:xfrm>
            <a:off x="5953125" y="6197203"/>
            <a:ext cx="133945" cy="142875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CA" sz="2953">
              <a:solidFill>
                <a:srgbClr val="414141"/>
              </a:solidFill>
              <a:latin typeface="Gill Sans Light" charset="0"/>
              <a:sym typeface="Gill Sans Light" charset="0"/>
            </a:endParaRPr>
          </a:p>
        </p:txBody>
      </p:sp>
      <p:sp>
        <p:nvSpPr>
          <p:cNvPr id="53265" name="Rectangle 17"/>
          <p:cNvSpPr>
            <a:spLocks/>
          </p:cNvSpPr>
          <p:nvPr/>
        </p:nvSpPr>
        <p:spPr bwMode="auto">
          <a:xfrm>
            <a:off x="5317010" y="6008666"/>
            <a:ext cx="620363" cy="216341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9pPr>
          </a:lstStyle>
          <a:p>
            <a:pPr algn="ctr"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6" dirty="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AFRCC</a:t>
            </a:r>
          </a:p>
        </p:txBody>
      </p:sp>
      <p:sp>
        <p:nvSpPr>
          <p:cNvPr id="53266" name="Rectangle 18"/>
          <p:cNvSpPr>
            <a:spLocks/>
          </p:cNvSpPr>
          <p:nvPr/>
        </p:nvSpPr>
        <p:spPr bwMode="auto">
          <a:xfrm>
            <a:off x="3490537" y="2329635"/>
            <a:ext cx="541816" cy="216341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9pPr>
          </a:lstStyle>
          <a:p>
            <a:pPr algn="ctr"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6" dirty="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Alaska</a:t>
            </a:r>
          </a:p>
        </p:txBody>
      </p:sp>
      <p:sp>
        <p:nvSpPr>
          <p:cNvPr id="53267" name="Rectangle 19"/>
          <p:cNvSpPr>
            <a:spLocks/>
          </p:cNvSpPr>
          <p:nvPr/>
        </p:nvSpPr>
        <p:spPr bwMode="auto">
          <a:xfrm>
            <a:off x="2954538" y="3026151"/>
            <a:ext cx="594715" cy="216341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9pPr>
          </a:lstStyle>
          <a:p>
            <a:pPr algn="ctr"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6" dirty="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Juneau</a:t>
            </a:r>
          </a:p>
        </p:txBody>
      </p:sp>
      <p:sp>
        <p:nvSpPr>
          <p:cNvPr id="53268" name="Rectangle 20"/>
          <p:cNvSpPr>
            <a:spLocks/>
          </p:cNvSpPr>
          <p:nvPr/>
        </p:nvSpPr>
        <p:spPr bwMode="auto">
          <a:xfrm>
            <a:off x="7636357" y="6273208"/>
            <a:ext cx="764633" cy="216341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9pPr>
          </a:lstStyle>
          <a:p>
            <a:pPr algn="ctr"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6" dirty="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San Juan</a:t>
            </a:r>
          </a:p>
        </p:txBody>
      </p:sp>
    </p:spTree>
    <p:extLst>
      <p:ext uri="{BB962C8B-B14F-4D97-AF65-F5344CB8AC3E}">
        <p14:creationId xmlns:p14="http://schemas.microsoft.com/office/powerpoint/2010/main" val="55684313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045271" y="188640"/>
            <a:ext cx="8185174" cy="1089422"/>
          </a:xfrm>
        </p:spPr>
        <p:txBody>
          <a:bodyPr/>
          <a:lstStyle/>
          <a:p>
            <a:pPr eaLnBrk="1" hangingPunct="1"/>
            <a:r>
              <a:rPr lang="en-US" altLang="en-US" sz="5062">
                <a:solidFill>
                  <a:srgbClr val="6E0500"/>
                </a:solidFill>
              </a:rPr>
              <a:t>S</a:t>
            </a:r>
            <a:r>
              <a:rPr lang="en-US" altLang="en-US" sz="5062">
                <a:solidFill>
                  <a:srgbClr val="676767"/>
                </a:solidFill>
              </a:rPr>
              <a:t>AR ACTIVITY</a:t>
            </a:r>
            <a:br>
              <a:rPr lang="en-US" altLang="en-US" sz="5062">
                <a:solidFill>
                  <a:srgbClr val="676767"/>
                </a:solidFill>
              </a:rPr>
            </a:br>
            <a:r>
              <a:rPr lang="en-US" altLang="en-US" sz="2812">
                <a:solidFill>
                  <a:srgbClr val="676767"/>
                </a:solidFill>
              </a:rPr>
              <a:t>CAT 1 &amp; 2 INCIDENTS</a:t>
            </a:r>
          </a:p>
        </p:txBody>
      </p:sp>
      <p:sp>
        <p:nvSpPr>
          <p:cNvPr id="53258" name="Rectangle 10"/>
          <p:cNvSpPr>
            <a:spLocks/>
          </p:cNvSpPr>
          <p:nvPr/>
        </p:nvSpPr>
        <p:spPr bwMode="auto">
          <a:xfrm>
            <a:off x="6473931" y="2070674"/>
            <a:ext cx="844783" cy="216341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9pPr>
          </a:lstStyle>
          <a:p>
            <a:pPr algn="ctr"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6" dirty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Greenland</a:t>
            </a:r>
          </a:p>
        </p:txBody>
      </p:sp>
      <p:pic>
        <p:nvPicPr>
          <p:cNvPr id="50180" name="Picture 7" descr="C:\Users\saucierm\AppData\Local\Microsoft\Windows\Temporary Internet Files\Content.Outlook\W9A19GV2\SAR CAT 1-2 2002-2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89683"/>
            <a:ext cx="9144000" cy="546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525338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/>
          <p:cNvSpPr>
            <a:spLocks noGrp="1" noChangeArrowheads="1"/>
          </p:cNvSpPr>
          <p:nvPr>
            <p:ph type="title"/>
          </p:nvPr>
        </p:nvSpPr>
        <p:spPr>
          <a:xfrm>
            <a:off x="1774031" y="178594"/>
            <a:ext cx="8643938" cy="1377404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6E0500"/>
                </a:solidFill>
              </a:rPr>
              <a:t>S</a:t>
            </a:r>
            <a:r>
              <a:rPr lang="en-US" altLang="en-US" dirty="0">
                <a:solidFill>
                  <a:schemeClr val="bg1"/>
                </a:solidFill>
              </a:rPr>
              <a:t>AR ALERTING</a:t>
            </a:r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3234" indent="0" eaLnBrk="1" hangingPunct="1">
              <a:buNone/>
            </a:pPr>
            <a:r>
              <a:rPr lang="en-US" altLang="en-US" dirty="0">
                <a:solidFill>
                  <a:schemeClr val="bg1"/>
                </a:solidFill>
              </a:rPr>
              <a:t>How the JRCC finds out about the distress situations:</a:t>
            </a:r>
          </a:p>
          <a:p>
            <a:pPr marL="482186" lvl="1" eaLnBrk="1" hangingPunct="1"/>
            <a:r>
              <a:rPr lang="en-US" altLang="en-US" dirty="0">
                <a:solidFill>
                  <a:schemeClr val="bg1"/>
                </a:solidFill>
              </a:rPr>
              <a:t>Emergency beacons (EPIRBs, ELTs, PLBs &amp; SPOTs)</a:t>
            </a:r>
          </a:p>
          <a:p>
            <a:pPr marL="482186" lvl="1" eaLnBrk="1" hangingPunct="1"/>
            <a:r>
              <a:rPr lang="en-US" altLang="en-US" dirty="0">
                <a:solidFill>
                  <a:schemeClr val="bg1"/>
                </a:solidFill>
              </a:rPr>
              <a:t>Emergency Communications (radio, telephone, SAT phone, cellphone)</a:t>
            </a:r>
          </a:p>
          <a:p>
            <a:pPr marL="482186" lvl="1" eaLnBrk="1" hangingPunct="1"/>
            <a:r>
              <a:rPr lang="en-US" altLang="en-US" dirty="0">
                <a:solidFill>
                  <a:schemeClr val="bg1"/>
                </a:solidFill>
              </a:rPr>
              <a:t>Concerned Citizens</a:t>
            </a:r>
          </a:p>
          <a:p>
            <a:pPr marL="482186" lvl="1" eaLnBrk="1" hangingPunct="1"/>
            <a:r>
              <a:rPr lang="en-US" altLang="en-US" dirty="0">
                <a:solidFill>
                  <a:schemeClr val="bg1"/>
                </a:solidFill>
              </a:rPr>
              <a:t>Public Safety Access Points (PSAP), 911</a:t>
            </a:r>
          </a:p>
        </p:txBody>
      </p:sp>
    </p:spTree>
    <p:extLst>
      <p:ext uri="{BB962C8B-B14F-4D97-AF65-F5344CB8AC3E}">
        <p14:creationId xmlns:p14="http://schemas.microsoft.com/office/powerpoint/2010/main" val="3559785394"/>
      </p:ext>
    </p:extLst>
  </p:cSld>
  <p:clrMapOvr>
    <a:masterClrMapping/>
  </p:clrMapOvr>
  <p:transition spd="slow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1546225" y="155647"/>
            <a:ext cx="9144000" cy="1700213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4000">
              <a:solidFill>
                <a:srgbClr val="FFFF00"/>
              </a:solidFill>
            </a:endParaRPr>
          </a:p>
        </p:txBody>
      </p:sp>
      <p:pic>
        <p:nvPicPr>
          <p:cNvPr id="32771" name="Picture 3" descr="terrain-beacon-simu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1751013"/>
            <a:ext cx="90995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3124" name="Picture 4" descr="sarsat-bla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202" y="380201"/>
            <a:ext cx="16002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73125" name="Group 5"/>
          <p:cNvGrpSpPr>
            <a:grpSpLocks/>
          </p:cNvGrpSpPr>
          <p:nvPr/>
        </p:nvGrpSpPr>
        <p:grpSpPr bwMode="auto">
          <a:xfrm rot="315137">
            <a:off x="4603751" y="1809750"/>
            <a:ext cx="1184275" cy="4198938"/>
            <a:chOff x="1973" y="1253"/>
            <a:chExt cx="1134" cy="2192"/>
          </a:xfrm>
        </p:grpSpPr>
        <p:sp>
          <p:nvSpPr>
            <p:cNvPr id="32805" name="Freeform 6"/>
            <p:cNvSpPr>
              <a:spLocks/>
            </p:cNvSpPr>
            <p:nvPr/>
          </p:nvSpPr>
          <p:spPr bwMode="auto">
            <a:xfrm rot="-10434840">
              <a:off x="1973" y="3294"/>
              <a:ext cx="409" cy="151"/>
            </a:xfrm>
            <a:custGeom>
              <a:avLst/>
              <a:gdLst>
                <a:gd name="T0" fmla="*/ 0 w 409"/>
                <a:gd name="T1" fmla="*/ 0 h 151"/>
                <a:gd name="T2" fmla="*/ 136 w 409"/>
                <a:gd name="T3" fmla="*/ 136 h 151"/>
                <a:gd name="T4" fmla="*/ 409 w 409"/>
                <a:gd name="T5" fmla="*/ 91 h 1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9" h="151">
                  <a:moveTo>
                    <a:pt x="0" y="0"/>
                  </a:moveTo>
                  <a:cubicBezTo>
                    <a:pt x="34" y="60"/>
                    <a:pt x="68" y="121"/>
                    <a:pt x="136" y="136"/>
                  </a:cubicBezTo>
                  <a:cubicBezTo>
                    <a:pt x="204" y="151"/>
                    <a:pt x="306" y="121"/>
                    <a:pt x="409" y="91"/>
                  </a:cubicBezTo>
                </a:path>
              </a:pathLst>
            </a:custGeom>
            <a:noFill/>
            <a:ln w="158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2806" name="Freeform 7"/>
            <p:cNvSpPr>
              <a:spLocks/>
            </p:cNvSpPr>
            <p:nvPr/>
          </p:nvSpPr>
          <p:spPr bwMode="auto">
            <a:xfrm rot="-10022741">
              <a:off x="2426" y="2205"/>
              <a:ext cx="409" cy="151"/>
            </a:xfrm>
            <a:custGeom>
              <a:avLst/>
              <a:gdLst>
                <a:gd name="T0" fmla="*/ 0 w 409"/>
                <a:gd name="T1" fmla="*/ 0 h 151"/>
                <a:gd name="T2" fmla="*/ 136 w 409"/>
                <a:gd name="T3" fmla="*/ 136 h 151"/>
                <a:gd name="T4" fmla="*/ 409 w 409"/>
                <a:gd name="T5" fmla="*/ 91 h 1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9" h="151">
                  <a:moveTo>
                    <a:pt x="0" y="0"/>
                  </a:moveTo>
                  <a:cubicBezTo>
                    <a:pt x="34" y="60"/>
                    <a:pt x="68" y="121"/>
                    <a:pt x="136" y="136"/>
                  </a:cubicBezTo>
                  <a:cubicBezTo>
                    <a:pt x="204" y="151"/>
                    <a:pt x="306" y="121"/>
                    <a:pt x="409" y="91"/>
                  </a:cubicBezTo>
                </a:path>
              </a:pathLst>
            </a:custGeom>
            <a:noFill/>
            <a:ln w="158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2807" name="Freeform 8"/>
            <p:cNvSpPr>
              <a:spLocks/>
            </p:cNvSpPr>
            <p:nvPr/>
          </p:nvSpPr>
          <p:spPr bwMode="auto">
            <a:xfrm rot="-10022741">
              <a:off x="2336" y="2432"/>
              <a:ext cx="409" cy="151"/>
            </a:xfrm>
            <a:custGeom>
              <a:avLst/>
              <a:gdLst>
                <a:gd name="T0" fmla="*/ 0 w 409"/>
                <a:gd name="T1" fmla="*/ 0 h 151"/>
                <a:gd name="T2" fmla="*/ 136 w 409"/>
                <a:gd name="T3" fmla="*/ 136 h 151"/>
                <a:gd name="T4" fmla="*/ 409 w 409"/>
                <a:gd name="T5" fmla="*/ 91 h 1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9" h="151">
                  <a:moveTo>
                    <a:pt x="0" y="0"/>
                  </a:moveTo>
                  <a:cubicBezTo>
                    <a:pt x="34" y="60"/>
                    <a:pt x="68" y="121"/>
                    <a:pt x="136" y="136"/>
                  </a:cubicBezTo>
                  <a:cubicBezTo>
                    <a:pt x="204" y="151"/>
                    <a:pt x="306" y="121"/>
                    <a:pt x="409" y="91"/>
                  </a:cubicBezTo>
                </a:path>
              </a:pathLst>
            </a:custGeom>
            <a:noFill/>
            <a:ln w="158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2808" name="Freeform 9"/>
            <p:cNvSpPr>
              <a:spLocks/>
            </p:cNvSpPr>
            <p:nvPr/>
          </p:nvSpPr>
          <p:spPr bwMode="auto">
            <a:xfrm rot="-10434840">
              <a:off x="2245" y="2659"/>
              <a:ext cx="409" cy="151"/>
            </a:xfrm>
            <a:custGeom>
              <a:avLst/>
              <a:gdLst>
                <a:gd name="T0" fmla="*/ 0 w 409"/>
                <a:gd name="T1" fmla="*/ 0 h 151"/>
                <a:gd name="T2" fmla="*/ 136 w 409"/>
                <a:gd name="T3" fmla="*/ 136 h 151"/>
                <a:gd name="T4" fmla="*/ 409 w 409"/>
                <a:gd name="T5" fmla="*/ 91 h 1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9" h="151">
                  <a:moveTo>
                    <a:pt x="0" y="0"/>
                  </a:moveTo>
                  <a:cubicBezTo>
                    <a:pt x="34" y="60"/>
                    <a:pt x="68" y="121"/>
                    <a:pt x="136" y="136"/>
                  </a:cubicBezTo>
                  <a:cubicBezTo>
                    <a:pt x="204" y="151"/>
                    <a:pt x="306" y="121"/>
                    <a:pt x="409" y="91"/>
                  </a:cubicBezTo>
                </a:path>
              </a:pathLst>
            </a:custGeom>
            <a:noFill/>
            <a:ln w="158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2809" name="Freeform 10"/>
            <p:cNvSpPr>
              <a:spLocks/>
            </p:cNvSpPr>
            <p:nvPr/>
          </p:nvSpPr>
          <p:spPr bwMode="auto">
            <a:xfrm rot="-10434840">
              <a:off x="2109" y="2886"/>
              <a:ext cx="409" cy="151"/>
            </a:xfrm>
            <a:custGeom>
              <a:avLst/>
              <a:gdLst>
                <a:gd name="T0" fmla="*/ 0 w 409"/>
                <a:gd name="T1" fmla="*/ 0 h 151"/>
                <a:gd name="T2" fmla="*/ 136 w 409"/>
                <a:gd name="T3" fmla="*/ 136 h 151"/>
                <a:gd name="T4" fmla="*/ 409 w 409"/>
                <a:gd name="T5" fmla="*/ 91 h 1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9" h="151">
                  <a:moveTo>
                    <a:pt x="0" y="0"/>
                  </a:moveTo>
                  <a:cubicBezTo>
                    <a:pt x="34" y="60"/>
                    <a:pt x="68" y="121"/>
                    <a:pt x="136" y="136"/>
                  </a:cubicBezTo>
                  <a:cubicBezTo>
                    <a:pt x="204" y="151"/>
                    <a:pt x="306" y="121"/>
                    <a:pt x="409" y="91"/>
                  </a:cubicBezTo>
                </a:path>
              </a:pathLst>
            </a:custGeom>
            <a:noFill/>
            <a:ln w="158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2810" name="Freeform 11"/>
            <p:cNvSpPr>
              <a:spLocks/>
            </p:cNvSpPr>
            <p:nvPr/>
          </p:nvSpPr>
          <p:spPr bwMode="auto">
            <a:xfrm rot="-10434840">
              <a:off x="2018" y="3112"/>
              <a:ext cx="409" cy="151"/>
            </a:xfrm>
            <a:custGeom>
              <a:avLst/>
              <a:gdLst>
                <a:gd name="T0" fmla="*/ 0 w 409"/>
                <a:gd name="T1" fmla="*/ 0 h 151"/>
                <a:gd name="T2" fmla="*/ 136 w 409"/>
                <a:gd name="T3" fmla="*/ 136 h 151"/>
                <a:gd name="T4" fmla="*/ 409 w 409"/>
                <a:gd name="T5" fmla="*/ 91 h 1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9" h="151">
                  <a:moveTo>
                    <a:pt x="0" y="0"/>
                  </a:moveTo>
                  <a:cubicBezTo>
                    <a:pt x="34" y="60"/>
                    <a:pt x="68" y="121"/>
                    <a:pt x="136" y="136"/>
                  </a:cubicBezTo>
                  <a:cubicBezTo>
                    <a:pt x="204" y="151"/>
                    <a:pt x="306" y="121"/>
                    <a:pt x="409" y="91"/>
                  </a:cubicBezTo>
                </a:path>
              </a:pathLst>
            </a:custGeom>
            <a:noFill/>
            <a:ln w="158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2811" name="Freeform 12"/>
            <p:cNvSpPr>
              <a:spLocks/>
            </p:cNvSpPr>
            <p:nvPr/>
          </p:nvSpPr>
          <p:spPr bwMode="auto">
            <a:xfrm rot="-10434840">
              <a:off x="2472" y="1979"/>
              <a:ext cx="409" cy="151"/>
            </a:xfrm>
            <a:custGeom>
              <a:avLst/>
              <a:gdLst>
                <a:gd name="T0" fmla="*/ 0 w 409"/>
                <a:gd name="T1" fmla="*/ 0 h 151"/>
                <a:gd name="T2" fmla="*/ 136 w 409"/>
                <a:gd name="T3" fmla="*/ 136 h 151"/>
                <a:gd name="T4" fmla="*/ 409 w 409"/>
                <a:gd name="T5" fmla="*/ 91 h 1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9" h="151">
                  <a:moveTo>
                    <a:pt x="0" y="0"/>
                  </a:moveTo>
                  <a:cubicBezTo>
                    <a:pt x="34" y="60"/>
                    <a:pt x="68" y="121"/>
                    <a:pt x="136" y="136"/>
                  </a:cubicBezTo>
                  <a:cubicBezTo>
                    <a:pt x="204" y="151"/>
                    <a:pt x="306" y="121"/>
                    <a:pt x="409" y="91"/>
                  </a:cubicBezTo>
                </a:path>
              </a:pathLst>
            </a:custGeom>
            <a:noFill/>
            <a:ln w="158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2812" name="Freeform 13"/>
            <p:cNvSpPr>
              <a:spLocks/>
            </p:cNvSpPr>
            <p:nvPr/>
          </p:nvSpPr>
          <p:spPr bwMode="auto">
            <a:xfrm rot="-10025555">
              <a:off x="2699" y="1434"/>
              <a:ext cx="318" cy="99"/>
            </a:xfrm>
            <a:custGeom>
              <a:avLst/>
              <a:gdLst>
                <a:gd name="T0" fmla="*/ 0 w 318"/>
                <a:gd name="T1" fmla="*/ 0 h 99"/>
                <a:gd name="T2" fmla="*/ 136 w 318"/>
                <a:gd name="T3" fmla="*/ 91 h 99"/>
                <a:gd name="T4" fmla="*/ 318 w 318"/>
                <a:gd name="T5" fmla="*/ 46 h 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8" h="99">
                  <a:moveTo>
                    <a:pt x="0" y="0"/>
                  </a:moveTo>
                  <a:cubicBezTo>
                    <a:pt x="41" y="41"/>
                    <a:pt x="83" y="83"/>
                    <a:pt x="136" y="91"/>
                  </a:cubicBezTo>
                  <a:cubicBezTo>
                    <a:pt x="189" y="99"/>
                    <a:pt x="288" y="53"/>
                    <a:pt x="318" y="46"/>
                  </a:cubicBezTo>
                </a:path>
              </a:pathLst>
            </a:custGeom>
            <a:noFill/>
            <a:ln w="158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2813" name="Freeform 14"/>
            <p:cNvSpPr>
              <a:spLocks/>
            </p:cNvSpPr>
            <p:nvPr/>
          </p:nvSpPr>
          <p:spPr bwMode="auto">
            <a:xfrm rot="-10025555">
              <a:off x="2789" y="1253"/>
              <a:ext cx="318" cy="99"/>
            </a:xfrm>
            <a:custGeom>
              <a:avLst/>
              <a:gdLst>
                <a:gd name="T0" fmla="*/ 0 w 318"/>
                <a:gd name="T1" fmla="*/ 0 h 99"/>
                <a:gd name="T2" fmla="*/ 136 w 318"/>
                <a:gd name="T3" fmla="*/ 91 h 99"/>
                <a:gd name="T4" fmla="*/ 318 w 318"/>
                <a:gd name="T5" fmla="*/ 46 h 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8" h="99">
                  <a:moveTo>
                    <a:pt x="0" y="0"/>
                  </a:moveTo>
                  <a:cubicBezTo>
                    <a:pt x="41" y="41"/>
                    <a:pt x="83" y="83"/>
                    <a:pt x="136" y="91"/>
                  </a:cubicBezTo>
                  <a:cubicBezTo>
                    <a:pt x="189" y="99"/>
                    <a:pt x="288" y="53"/>
                    <a:pt x="318" y="46"/>
                  </a:cubicBezTo>
                </a:path>
              </a:pathLst>
            </a:custGeom>
            <a:noFill/>
            <a:ln w="158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2814" name="Freeform 15"/>
            <p:cNvSpPr>
              <a:spLocks/>
            </p:cNvSpPr>
            <p:nvPr/>
          </p:nvSpPr>
          <p:spPr bwMode="auto">
            <a:xfrm rot="-10434840">
              <a:off x="2517" y="1797"/>
              <a:ext cx="409" cy="151"/>
            </a:xfrm>
            <a:custGeom>
              <a:avLst/>
              <a:gdLst>
                <a:gd name="T0" fmla="*/ 0 w 409"/>
                <a:gd name="T1" fmla="*/ 0 h 151"/>
                <a:gd name="T2" fmla="*/ 136 w 409"/>
                <a:gd name="T3" fmla="*/ 136 h 151"/>
                <a:gd name="T4" fmla="*/ 409 w 409"/>
                <a:gd name="T5" fmla="*/ 91 h 1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9" h="151">
                  <a:moveTo>
                    <a:pt x="0" y="0"/>
                  </a:moveTo>
                  <a:cubicBezTo>
                    <a:pt x="34" y="60"/>
                    <a:pt x="68" y="121"/>
                    <a:pt x="136" y="136"/>
                  </a:cubicBezTo>
                  <a:cubicBezTo>
                    <a:pt x="204" y="151"/>
                    <a:pt x="306" y="121"/>
                    <a:pt x="409" y="91"/>
                  </a:cubicBezTo>
                </a:path>
              </a:pathLst>
            </a:custGeom>
            <a:noFill/>
            <a:ln w="158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2815" name="Freeform 16"/>
            <p:cNvSpPr>
              <a:spLocks/>
            </p:cNvSpPr>
            <p:nvPr/>
          </p:nvSpPr>
          <p:spPr bwMode="auto">
            <a:xfrm rot="-10434840">
              <a:off x="2562" y="1616"/>
              <a:ext cx="409" cy="151"/>
            </a:xfrm>
            <a:custGeom>
              <a:avLst/>
              <a:gdLst>
                <a:gd name="T0" fmla="*/ 0 w 409"/>
                <a:gd name="T1" fmla="*/ 0 h 151"/>
                <a:gd name="T2" fmla="*/ 136 w 409"/>
                <a:gd name="T3" fmla="*/ 136 h 151"/>
                <a:gd name="T4" fmla="*/ 409 w 409"/>
                <a:gd name="T5" fmla="*/ 91 h 1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9" h="151">
                  <a:moveTo>
                    <a:pt x="0" y="0"/>
                  </a:moveTo>
                  <a:cubicBezTo>
                    <a:pt x="34" y="60"/>
                    <a:pt x="68" y="121"/>
                    <a:pt x="136" y="136"/>
                  </a:cubicBezTo>
                  <a:cubicBezTo>
                    <a:pt x="204" y="151"/>
                    <a:pt x="306" y="121"/>
                    <a:pt x="409" y="91"/>
                  </a:cubicBezTo>
                </a:path>
              </a:pathLst>
            </a:custGeom>
            <a:noFill/>
            <a:ln w="158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773137" name="Group 17"/>
          <p:cNvGrpSpPr>
            <a:grpSpLocks/>
          </p:cNvGrpSpPr>
          <p:nvPr/>
        </p:nvGrpSpPr>
        <p:grpSpPr bwMode="auto">
          <a:xfrm rot="8778946">
            <a:off x="6151564" y="1689100"/>
            <a:ext cx="1201737" cy="3479800"/>
            <a:chOff x="1973" y="1253"/>
            <a:chExt cx="1134" cy="2192"/>
          </a:xfrm>
        </p:grpSpPr>
        <p:sp>
          <p:nvSpPr>
            <p:cNvPr id="32794" name="Freeform 18"/>
            <p:cNvSpPr>
              <a:spLocks/>
            </p:cNvSpPr>
            <p:nvPr/>
          </p:nvSpPr>
          <p:spPr bwMode="auto">
            <a:xfrm rot="-10434840">
              <a:off x="1973" y="3294"/>
              <a:ext cx="409" cy="151"/>
            </a:xfrm>
            <a:custGeom>
              <a:avLst/>
              <a:gdLst>
                <a:gd name="T0" fmla="*/ 0 w 409"/>
                <a:gd name="T1" fmla="*/ 0 h 151"/>
                <a:gd name="T2" fmla="*/ 136 w 409"/>
                <a:gd name="T3" fmla="*/ 136 h 151"/>
                <a:gd name="T4" fmla="*/ 409 w 409"/>
                <a:gd name="T5" fmla="*/ 91 h 1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9" h="151">
                  <a:moveTo>
                    <a:pt x="0" y="0"/>
                  </a:moveTo>
                  <a:cubicBezTo>
                    <a:pt x="34" y="60"/>
                    <a:pt x="68" y="121"/>
                    <a:pt x="136" y="136"/>
                  </a:cubicBezTo>
                  <a:cubicBezTo>
                    <a:pt x="204" y="151"/>
                    <a:pt x="306" y="121"/>
                    <a:pt x="409" y="91"/>
                  </a:cubicBezTo>
                </a:path>
              </a:pathLst>
            </a:custGeom>
            <a:noFill/>
            <a:ln w="158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2795" name="Freeform 19"/>
            <p:cNvSpPr>
              <a:spLocks/>
            </p:cNvSpPr>
            <p:nvPr/>
          </p:nvSpPr>
          <p:spPr bwMode="auto">
            <a:xfrm rot="-10022741">
              <a:off x="2426" y="2205"/>
              <a:ext cx="409" cy="151"/>
            </a:xfrm>
            <a:custGeom>
              <a:avLst/>
              <a:gdLst>
                <a:gd name="T0" fmla="*/ 0 w 409"/>
                <a:gd name="T1" fmla="*/ 0 h 151"/>
                <a:gd name="T2" fmla="*/ 136 w 409"/>
                <a:gd name="T3" fmla="*/ 136 h 151"/>
                <a:gd name="T4" fmla="*/ 409 w 409"/>
                <a:gd name="T5" fmla="*/ 91 h 1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9" h="151">
                  <a:moveTo>
                    <a:pt x="0" y="0"/>
                  </a:moveTo>
                  <a:cubicBezTo>
                    <a:pt x="34" y="60"/>
                    <a:pt x="68" y="121"/>
                    <a:pt x="136" y="136"/>
                  </a:cubicBezTo>
                  <a:cubicBezTo>
                    <a:pt x="204" y="151"/>
                    <a:pt x="306" y="121"/>
                    <a:pt x="409" y="91"/>
                  </a:cubicBezTo>
                </a:path>
              </a:pathLst>
            </a:custGeom>
            <a:noFill/>
            <a:ln w="158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2796" name="Freeform 20"/>
            <p:cNvSpPr>
              <a:spLocks/>
            </p:cNvSpPr>
            <p:nvPr/>
          </p:nvSpPr>
          <p:spPr bwMode="auto">
            <a:xfrm rot="-10022741">
              <a:off x="2336" y="2432"/>
              <a:ext cx="409" cy="151"/>
            </a:xfrm>
            <a:custGeom>
              <a:avLst/>
              <a:gdLst>
                <a:gd name="T0" fmla="*/ 0 w 409"/>
                <a:gd name="T1" fmla="*/ 0 h 151"/>
                <a:gd name="T2" fmla="*/ 136 w 409"/>
                <a:gd name="T3" fmla="*/ 136 h 151"/>
                <a:gd name="T4" fmla="*/ 409 w 409"/>
                <a:gd name="T5" fmla="*/ 91 h 1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9" h="151">
                  <a:moveTo>
                    <a:pt x="0" y="0"/>
                  </a:moveTo>
                  <a:cubicBezTo>
                    <a:pt x="34" y="60"/>
                    <a:pt x="68" y="121"/>
                    <a:pt x="136" y="136"/>
                  </a:cubicBezTo>
                  <a:cubicBezTo>
                    <a:pt x="204" y="151"/>
                    <a:pt x="306" y="121"/>
                    <a:pt x="409" y="91"/>
                  </a:cubicBezTo>
                </a:path>
              </a:pathLst>
            </a:custGeom>
            <a:noFill/>
            <a:ln w="158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2797" name="Freeform 21"/>
            <p:cNvSpPr>
              <a:spLocks/>
            </p:cNvSpPr>
            <p:nvPr/>
          </p:nvSpPr>
          <p:spPr bwMode="auto">
            <a:xfrm rot="-10434840">
              <a:off x="2245" y="2659"/>
              <a:ext cx="409" cy="151"/>
            </a:xfrm>
            <a:custGeom>
              <a:avLst/>
              <a:gdLst>
                <a:gd name="T0" fmla="*/ 0 w 409"/>
                <a:gd name="T1" fmla="*/ 0 h 151"/>
                <a:gd name="T2" fmla="*/ 136 w 409"/>
                <a:gd name="T3" fmla="*/ 136 h 151"/>
                <a:gd name="T4" fmla="*/ 409 w 409"/>
                <a:gd name="T5" fmla="*/ 91 h 1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9" h="151">
                  <a:moveTo>
                    <a:pt x="0" y="0"/>
                  </a:moveTo>
                  <a:cubicBezTo>
                    <a:pt x="34" y="60"/>
                    <a:pt x="68" y="121"/>
                    <a:pt x="136" y="136"/>
                  </a:cubicBezTo>
                  <a:cubicBezTo>
                    <a:pt x="204" y="151"/>
                    <a:pt x="306" y="121"/>
                    <a:pt x="409" y="91"/>
                  </a:cubicBezTo>
                </a:path>
              </a:pathLst>
            </a:custGeom>
            <a:noFill/>
            <a:ln w="158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2798" name="Freeform 22"/>
            <p:cNvSpPr>
              <a:spLocks/>
            </p:cNvSpPr>
            <p:nvPr/>
          </p:nvSpPr>
          <p:spPr bwMode="auto">
            <a:xfrm rot="-10434840">
              <a:off x="2109" y="2886"/>
              <a:ext cx="409" cy="151"/>
            </a:xfrm>
            <a:custGeom>
              <a:avLst/>
              <a:gdLst>
                <a:gd name="T0" fmla="*/ 0 w 409"/>
                <a:gd name="T1" fmla="*/ 0 h 151"/>
                <a:gd name="T2" fmla="*/ 136 w 409"/>
                <a:gd name="T3" fmla="*/ 136 h 151"/>
                <a:gd name="T4" fmla="*/ 409 w 409"/>
                <a:gd name="T5" fmla="*/ 91 h 1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9" h="151">
                  <a:moveTo>
                    <a:pt x="0" y="0"/>
                  </a:moveTo>
                  <a:cubicBezTo>
                    <a:pt x="34" y="60"/>
                    <a:pt x="68" y="121"/>
                    <a:pt x="136" y="136"/>
                  </a:cubicBezTo>
                  <a:cubicBezTo>
                    <a:pt x="204" y="151"/>
                    <a:pt x="306" y="121"/>
                    <a:pt x="409" y="91"/>
                  </a:cubicBezTo>
                </a:path>
              </a:pathLst>
            </a:custGeom>
            <a:noFill/>
            <a:ln w="158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2799" name="Freeform 23"/>
            <p:cNvSpPr>
              <a:spLocks/>
            </p:cNvSpPr>
            <p:nvPr/>
          </p:nvSpPr>
          <p:spPr bwMode="auto">
            <a:xfrm rot="-10434840">
              <a:off x="2018" y="3112"/>
              <a:ext cx="409" cy="151"/>
            </a:xfrm>
            <a:custGeom>
              <a:avLst/>
              <a:gdLst>
                <a:gd name="T0" fmla="*/ 0 w 409"/>
                <a:gd name="T1" fmla="*/ 0 h 151"/>
                <a:gd name="T2" fmla="*/ 136 w 409"/>
                <a:gd name="T3" fmla="*/ 136 h 151"/>
                <a:gd name="T4" fmla="*/ 409 w 409"/>
                <a:gd name="T5" fmla="*/ 91 h 1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9" h="151">
                  <a:moveTo>
                    <a:pt x="0" y="0"/>
                  </a:moveTo>
                  <a:cubicBezTo>
                    <a:pt x="34" y="60"/>
                    <a:pt x="68" y="121"/>
                    <a:pt x="136" y="136"/>
                  </a:cubicBezTo>
                  <a:cubicBezTo>
                    <a:pt x="204" y="151"/>
                    <a:pt x="306" y="121"/>
                    <a:pt x="409" y="91"/>
                  </a:cubicBezTo>
                </a:path>
              </a:pathLst>
            </a:custGeom>
            <a:noFill/>
            <a:ln w="158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2800" name="Freeform 24"/>
            <p:cNvSpPr>
              <a:spLocks/>
            </p:cNvSpPr>
            <p:nvPr/>
          </p:nvSpPr>
          <p:spPr bwMode="auto">
            <a:xfrm rot="-10434840">
              <a:off x="2472" y="1979"/>
              <a:ext cx="409" cy="151"/>
            </a:xfrm>
            <a:custGeom>
              <a:avLst/>
              <a:gdLst>
                <a:gd name="T0" fmla="*/ 0 w 409"/>
                <a:gd name="T1" fmla="*/ 0 h 151"/>
                <a:gd name="T2" fmla="*/ 136 w 409"/>
                <a:gd name="T3" fmla="*/ 136 h 151"/>
                <a:gd name="T4" fmla="*/ 409 w 409"/>
                <a:gd name="T5" fmla="*/ 91 h 1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9" h="151">
                  <a:moveTo>
                    <a:pt x="0" y="0"/>
                  </a:moveTo>
                  <a:cubicBezTo>
                    <a:pt x="34" y="60"/>
                    <a:pt x="68" y="121"/>
                    <a:pt x="136" y="136"/>
                  </a:cubicBezTo>
                  <a:cubicBezTo>
                    <a:pt x="204" y="151"/>
                    <a:pt x="306" y="121"/>
                    <a:pt x="409" y="91"/>
                  </a:cubicBezTo>
                </a:path>
              </a:pathLst>
            </a:custGeom>
            <a:noFill/>
            <a:ln w="158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2801" name="Freeform 25"/>
            <p:cNvSpPr>
              <a:spLocks/>
            </p:cNvSpPr>
            <p:nvPr/>
          </p:nvSpPr>
          <p:spPr bwMode="auto">
            <a:xfrm rot="-10025555">
              <a:off x="2699" y="1434"/>
              <a:ext cx="318" cy="99"/>
            </a:xfrm>
            <a:custGeom>
              <a:avLst/>
              <a:gdLst>
                <a:gd name="T0" fmla="*/ 0 w 318"/>
                <a:gd name="T1" fmla="*/ 0 h 99"/>
                <a:gd name="T2" fmla="*/ 136 w 318"/>
                <a:gd name="T3" fmla="*/ 91 h 99"/>
                <a:gd name="T4" fmla="*/ 318 w 318"/>
                <a:gd name="T5" fmla="*/ 46 h 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8" h="99">
                  <a:moveTo>
                    <a:pt x="0" y="0"/>
                  </a:moveTo>
                  <a:cubicBezTo>
                    <a:pt x="41" y="41"/>
                    <a:pt x="83" y="83"/>
                    <a:pt x="136" y="91"/>
                  </a:cubicBezTo>
                  <a:cubicBezTo>
                    <a:pt x="189" y="99"/>
                    <a:pt x="288" y="53"/>
                    <a:pt x="318" y="46"/>
                  </a:cubicBezTo>
                </a:path>
              </a:pathLst>
            </a:custGeom>
            <a:noFill/>
            <a:ln w="158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2802" name="Freeform 26"/>
            <p:cNvSpPr>
              <a:spLocks/>
            </p:cNvSpPr>
            <p:nvPr/>
          </p:nvSpPr>
          <p:spPr bwMode="auto">
            <a:xfrm rot="-10025555">
              <a:off x="2789" y="1253"/>
              <a:ext cx="318" cy="99"/>
            </a:xfrm>
            <a:custGeom>
              <a:avLst/>
              <a:gdLst>
                <a:gd name="T0" fmla="*/ 0 w 318"/>
                <a:gd name="T1" fmla="*/ 0 h 99"/>
                <a:gd name="T2" fmla="*/ 136 w 318"/>
                <a:gd name="T3" fmla="*/ 91 h 99"/>
                <a:gd name="T4" fmla="*/ 318 w 318"/>
                <a:gd name="T5" fmla="*/ 46 h 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8" h="99">
                  <a:moveTo>
                    <a:pt x="0" y="0"/>
                  </a:moveTo>
                  <a:cubicBezTo>
                    <a:pt x="41" y="41"/>
                    <a:pt x="83" y="83"/>
                    <a:pt x="136" y="91"/>
                  </a:cubicBezTo>
                  <a:cubicBezTo>
                    <a:pt x="189" y="99"/>
                    <a:pt x="288" y="53"/>
                    <a:pt x="318" y="46"/>
                  </a:cubicBezTo>
                </a:path>
              </a:pathLst>
            </a:custGeom>
            <a:noFill/>
            <a:ln w="158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2803" name="Freeform 27"/>
            <p:cNvSpPr>
              <a:spLocks/>
            </p:cNvSpPr>
            <p:nvPr/>
          </p:nvSpPr>
          <p:spPr bwMode="auto">
            <a:xfrm rot="-10434840">
              <a:off x="2517" y="1797"/>
              <a:ext cx="409" cy="151"/>
            </a:xfrm>
            <a:custGeom>
              <a:avLst/>
              <a:gdLst>
                <a:gd name="T0" fmla="*/ 0 w 409"/>
                <a:gd name="T1" fmla="*/ 0 h 151"/>
                <a:gd name="T2" fmla="*/ 136 w 409"/>
                <a:gd name="T3" fmla="*/ 136 h 151"/>
                <a:gd name="T4" fmla="*/ 409 w 409"/>
                <a:gd name="T5" fmla="*/ 91 h 1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9" h="151">
                  <a:moveTo>
                    <a:pt x="0" y="0"/>
                  </a:moveTo>
                  <a:cubicBezTo>
                    <a:pt x="34" y="60"/>
                    <a:pt x="68" y="121"/>
                    <a:pt x="136" y="136"/>
                  </a:cubicBezTo>
                  <a:cubicBezTo>
                    <a:pt x="204" y="151"/>
                    <a:pt x="306" y="121"/>
                    <a:pt x="409" y="91"/>
                  </a:cubicBezTo>
                </a:path>
              </a:pathLst>
            </a:custGeom>
            <a:noFill/>
            <a:ln w="158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2804" name="Freeform 28"/>
            <p:cNvSpPr>
              <a:spLocks/>
            </p:cNvSpPr>
            <p:nvPr/>
          </p:nvSpPr>
          <p:spPr bwMode="auto">
            <a:xfrm rot="-10434840">
              <a:off x="2562" y="1616"/>
              <a:ext cx="409" cy="151"/>
            </a:xfrm>
            <a:custGeom>
              <a:avLst/>
              <a:gdLst>
                <a:gd name="T0" fmla="*/ 0 w 409"/>
                <a:gd name="T1" fmla="*/ 0 h 151"/>
                <a:gd name="T2" fmla="*/ 136 w 409"/>
                <a:gd name="T3" fmla="*/ 136 h 151"/>
                <a:gd name="T4" fmla="*/ 409 w 409"/>
                <a:gd name="T5" fmla="*/ 91 h 1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9" h="151">
                  <a:moveTo>
                    <a:pt x="0" y="0"/>
                  </a:moveTo>
                  <a:cubicBezTo>
                    <a:pt x="34" y="60"/>
                    <a:pt x="68" y="121"/>
                    <a:pt x="136" y="136"/>
                  </a:cubicBezTo>
                  <a:cubicBezTo>
                    <a:pt x="204" y="151"/>
                    <a:pt x="306" y="121"/>
                    <a:pt x="409" y="91"/>
                  </a:cubicBezTo>
                </a:path>
              </a:pathLst>
            </a:custGeom>
            <a:noFill/>
            <a:ln w="158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773149" name="Text Box 29"/>
          <p:cNvSpPr txBox="1">
            <a:spLocks noChangeArrowheads="1"/>
          </p:cNvSpPr>
          <p:nvPr/>
        </p:nvSpPr>
        <p:spPr bwMode="auto">
          <a:xfrm>
            <a:off x="4838701" y="5972176"/>
            <a:ext cx="28797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45097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Arial" pitchFamily="34" charset="0"/>
              </a:rPr>
              <a:t>Distress beacon (406 ELT, EPRIB or PLB)</a:t>
            </a:r>
            <a:endParaRPr lang="en-CA" altLang="en-US" sz="1600">
              <a:latin typeface="Arial" pitchFamily="34" charset="0"/>
            </a:endParaRPr>
          </a:p>
        </p:txBody>
      </p:sp>
      <p:sp>
        <p:nvSpPr>
          <p:cNvPr id="773150" name="Oval 30"/>
          <p:cNvSpPr>
            <a:spLocks noChangeArrowheads="1"/>
          </p:cNvSpPr>
          <p:nvPr/>
        </p:nvSpPr>
        <p:spPr bwMode="auto">
          <a:xfrm>
            <a:off x="4079875" y="5805488"/>
            <a:ext cx="863600" cy="863600"/>
          </a:xfrm>
          <a:prstGeom prst="ellipse">
            <a:avLst/>
          </a:prstGeom>
          <a:solidFill>
            <a:srgbClr val="FFFF00">
              <a:alpha val="54901"/>
            </a:srgbClr>
          </a:solidFill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4000">
              <a:solidFill>
                <a:srgbClr val="FFFF00"/>
              </a:solidFill>
            </a:endParaRPr>
          </a:p>
        </p:txBody>
      </p:sp>
      <p:sp>
        <p:nvSpPr>
          <p:cNvPr id="773152" name="Text Box 32"/>
          <p:cNvSpPr txBox="1">
            <a:spLocks noChangeArrowheads="1"/>
          </p:cNvSpPr>
          <p:nvPr/>
        </p:nvSpPr>
        <p:spPr bwMode="auto">
          <a:xfrm>
            <a:off x="5367339" y="5467350"/>
            <a:ext cx="25923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Arial" pitchFamily="34" charset="0"/>
              </a:rPr>
              <a:t>Ground Station (LUT)</a:t>
            </a:r>
            <a:endParaRPr lang="en-CA" altLang="en-US" sz="1600">
              <a:latin typeface="Arial" pitchFamily="34" charset="0"/>
            </a:endParaRPr>
          </a:p>
        </p:txBody>
      </p:sp>
      <p:sp>
        <p:nvSpPr>
          <p:cNvPr id="773153" name="Text Box 33"/>
          <p:cNvSpPr txBox="1">
            <a:spLocks noChangeArrowheads="1"/>
          </p:cNvSpPr>
          <p:nvPr/>
        </p:nvSpPr>
        <p:spPr bwMode="auto">
          <a:xfrm>
            <a:off x="5808664" y="4562475"/>
            <a:ext cx="36718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Arial" pitchFamily="34" charset="0"/>
              </a:rPr>
              <a:t>Canadian Mission Control Centre</a:t>
            </a:r>
            <a:endParaRPr lang="en-CA" altLang="en-US" sz="1600">
              <a:latin typeface="Arial" pitchFamily="34" charset="0"/>
            </a:endParaRPr>
          </a:p>
        </p:txBody>
      </p:sp>
      <p:sp>
        <p:nvSpPr>
          <p:cNvPr id="773154" name="Text Box 34"/>
          <p:cNvSpPr txBox="1">
            <a:spLocks noChangeArrowheads="1"/>
          </p:cNvSpPr>
          <p:nvPr/>
        </p:nvSpPr>
        <p:spPr bwMode="auto">
          <a:xfrm>
            <a:off x="9101139" y="5478463"/>
            <a:ext cx="12969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Arial" pitchFamily="34" charset="0"/>
              </a:rPr>
              <a:t>JRCCs</a:t>
            </a:r>
            <a:endParaRPr lang="en-CA" altLang="en-US" sz="1600">
              <a:latin typeface="Arial" pitchFamily="34" charset="0"/>
            </a:endParaRPr>
          </a:p>
        </p:txBody>
      </p:sp>
      <p:sp>
        <p:nvSpPr>
          <p:cNvPr id="773155" name="Freeform 35"/>
          <p:cNvSpPr>
            <a:spLocks/>
          </p:cNvSpPr>
          <p:nvPr/>
        </p:nvSpPr>
        <p:spPr bwMode="auto">
          <a:xfrm>
            <a:off x="6981825" y="5341939"/>
            <a:ext cx="889000" cy="428625"/>
          </a:xfrm>
          <a:custGeom>
            <a:avLst/>
            <a:gdLst>
              <a:gd name="T0" fmla="*/ 2147483647 w 521"/>
              <a:gd name="T1" fmla="*/ 2147483647 h 246"/>
              <a:gd name="T2" fmla="*/ 2147483647 w 521"/>
              <a:gd name="T3" fmla="*/ 0 h 246"/>
              <a:gd name="T4" fmla="*/ 2147483647 w 521"/>
              <a:gd name="T5" fmla="*/ 2147483647 h 246"/>
              <a:gd name="T6" fmla="*/ 2147483647 w 521"/>
              <a:gd name="T7" fmla="*/ 2147483647 h 246"/>
              <a:gd name="T8" fmla="*/ 2147483647 w 521"/>
              <a:gd name="T9" fmla="*/ 2147483647 h 246"/>
              <a:gd name="T10" fmla="*/ 0 w 521"/>
              <a:gd name="T11" fmla="*/ 2147483647 h 246"/>
              <a:gd name="T12" fmla="*/ 2147483647 w 521"/>
              <a:gd name="T13" fmla="*/ 2147483647 h 24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21" h="246">
                <a:moveTo>
                  <a:pt x="27" y="36"/>
                </a:moveTo>
                <a:lnTo>
                  <a:pt x="301" y="0"/>
                </a:lnTo>
                <a:lnTo>
                  <a:pt x="521" y="137"/>
                </a:lnTo>
                <a:lnTo>
                  <a:pt x="521" y="192"/>
                </a:lnTo>
                <a:lnTo>
                  <a:pt x="237" y="246"/>
                </a:lnTo>
                <a:lnTo>
                  <a:pt x="0" y="109"/>
                </a:lnTo>
                <a:lnTo>
                  <a:pt x="27" y="36"/>
                </a:lnTo>
                <a:close/>
              </a:path>
            </a:pathLst>
          </a:custGeom>
          <a:solidFill>
            <a:srgbClr val="800080">
              <a:alpha val="34901"/>
            </a:srgbClr>
          </a:solidFill>
          <a:ln w="19050">
            <a:solidFill>
              <a:srgbClr val="8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773156" name="Line 36"/>
          <p:cNvSpPr>
            <a:spLocks noChangeShapeType="1"/>
          </p:cNvSpPr>
          <p:nvPr/>
        </p:nvSpPr>
        <p:spPr bwMode="auto">
          <a:xfrm flipV="1">
            <a:off x="8904288" y="4941888"/>
            <a:ext cx="1079500" cy="646112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773157" name="Freeform 37"/>
          <p:cNvSpPr>
            <a:spLocks/>
          </p:cNvSpPr>
          <p:nvPr/>
        </p:nvSpPr>
        <p:spPr bwMode="auto">
          <a:xfrm>
            <a:off x="7707313" y="4818063"/>
            <a:ext cx="893762" cy="552450"/>
          </a:xfrm>
          <a:custGeom>
            <a:avLst/>
            <a:gdLst>
              <a:gd name="T0" fmla="*/ 0 w 521"/>
              <a:gd name="T1" fmla="*/ 2147483647 h 330"/>
              <a:gd name="T2" fmla="*/ 2147483647 w 521"/>
              <a:gd name="T3" fmla="*/ 2147483647 h 330"/>
              <a:gd name="T4" fmla="*/ 2147483647 w 521"/>
              <a:gd name="T5" fmla="*/ 0 h 330"/>
              <a:gd name="T6" fmla="*/ 2147483647 w 521"/>
              <a:gd name="T7" fmla="*/ 2147483647 h 330"/>
              <a:gd name="T8" fmla="*/ 2147483647 w 521"/>
              <a:gd name="T9" fmla="*/ 2147483647 h 330"/>
              <a:gd name="T10" fmla="*/ 2147483647 w 521"/>
              <a:gd name="T11" fmla="*/ 2147483647 h 330"/>
              <a:gd name="T12" fmla="*/ 0 w 521"/>
              <a:gd name="T13" fmla="*/ 2147483647 h 3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21" h="330">
                <a:moveTo>
                  <a:pt x="0" y="183"/>
                </a:moveTo>
                <a:lnTo>
                  <a:pt x="9" y="28"/>
                </a:lnTo>
                <a:lnTo>
                  <a:pt x="283" y="0"/>
                </a:lnTo>
                <a:lnTo>
                  <a:pt x="512" y="119"/>
                </a:lnTo>
                <a:lnTo>
                  <a:pt x="521" y="275"/>
                </a:lnTo>
                <a:lnTo>
                  <a:pt x="283" y="330"/>
                </a:lnTo>
                <a:lnTo>
                  <a:pt x="0" y="183"/>
                </a:lnTo>
                <a:close/>
              </a:path>
            </a:pathLst>
          </a:custGeom>
          <a:solidFill>
            <a:srgbClr val="FF0000">
              <a:alpha val="34901"/>
            </a:srgbClr>
          </a:solidFill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773158" name="Freeform 38"/>
          <p:cNvSpPr>
            <a:spLocks/>
          </p:cNvSpPr>
          <p:nvPr/>
        </p:nvSpPr>
        <p:spPr bwMode="auto">
          <a:xfrm>
            <a:off x="8258175" y="5472114"/>
            <a:ext cx="869950" cy="454025"/>
          </a:xfrm>
          <a:custGeom>
            <a:avLst/>
            <a:gdLst>
              <a:gd name="T0" fmla="*/ 0 w 494"/>
              <a:gd name="T1" fmla="*/ 2147483647 h 274"/>
              <a:gd name="T2" fmla="*/ 0 w 494"/>
              <a:gd name="T3" fmla="*/ 2147483647 h 274"/>
              <a:gd name="T4" fmla="*/ 2147483647 w 494"/>
              <a:gd name="T5" fmla="*/ 0 h 274"/>
              <a:gd name="T6" fmla="*/ 2147483647 w 494"/>
              <a:gd name="T7" fmla="*/ 2147483647 h 274"/>
              <a:gd name="T8" fmla="*/ 2147483647 w 494"/>
              <a:gd name="T9" fmla="*/ 2147483647 h 274"/>
              <a:gd name="T10" fmla="*/ 2147483647 w 494"/>
              <a:gd name="T11" fmla="*/ 2147483647 h 274"/>
              <a:gd name="T12" fmla="*/ 0 w 494"/>
              <a:gd name="T13" fmla="*/ 2147483647 h 27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94" h="274">
                <a:moveTo>
                  <a:pt x="0" y="146"/>
                </a:moveTo>
                <a:lnTo>
                  <a:pt x="0" y="55"/>
                </a:lnTo>
                <a:lnTo>
                  <a:pt x="275" y="0"/>
                </a:lnTo>
                <a:lnTo>
                  <a:pt x="494" y="128"/>
                </a:lnTo>
                <a:lnTo>
                  <a:pt x="494" y="228"/>
                </a:lnTo>
                <a:lnTo>
                  <a:pt x="247" y="274"/>
                </a:lnTo>
                <a:lnTo>
                  <a:pt x="0" y="146"/>
                </a:lnTo>
                <a:close/>
              </a:path>
            </a:pathLst>
          </a:custGeom>
          <a:solidFill>
            <a:srgbClr val="000080">
              <a:alpha val="34901"/>
            </a:srgbClr>
          </a:solidFill>
          <a:ln w="19050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773159" name="Text Box 39"/>
          <p:cNvSpPr txBox="1">
            <a:spLocks noChangeArrowheads="1"/>
          </p:cNvSpPr>
          <p:nvPr/>
        </p:nvSpPr>
        <p:spPr bwMode="auto">
          <a:xfrm>
            <a:off x="1898650" y="457200"/>
            <a:ext cx="4103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607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accent1"/>
                </a:solidFill>
                <a:latin typeface="Arial" pitchFamily="34" charset="0"/>
              </a:rPr>
              <a:t>SARSAT System</a:t>
            </a:r>
            <a:endParaRPr lang="en-CA" altLang="en-US" sz="2400">
              <a:solidFill>
                <a:schemeClr val="accent1"/>
              </a:solidFill>
              <a:latin typeface="Arial" pitchFamily="34" charset="0"/>
            </a:endParaRPr>
          </a:p>
        </p:txBody>
      </p:sp>
      <p:pic>
        <p:nvPicPr>
          <p:cNvPr id="773160" name="Picture 40" descr="MCBL00681_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1" y="4508501"/>
            <a:ext cx="792163" cy="44767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3161" name="Text Box 41"/>
          <p:cNvSpPr txBox="1">
            <a:spLocks noChangeArrowheads="1"/>
          </p:cNvSpPr>
          <p:nvPr/>
        </p:nvSpPr>
        <p:spPr bwMode="auto">
          <a:xfrm>
            <a:off x="8724900" y="3933825"/>
            <a:ext cx="1943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Arial" pitchFamily="34" charset="0"/>
              </a:rPr>
              <a:t>SAR Response</a:t>
            </a:r>
            <a:endParaRPr lang="en-CA" altLang="en-US" sz="1600">
              <a:latin typeface="Arial" pitchFamily="34" charset="0"/>
            </a:endParaRPr>
          </a:p>
        </p:txBody>
      </p:sp>
      <p:sp>
        <p:nvSpPr>
          <p:cNvPr id="773162" name="Text Box 42"/>
          <p:cNvSpPr txBox="1">
            <a:spLocks noChangeArrowheads="1"/>
          </p:cNvSpPr>
          <p:nvPr/>
        </p:nvSpPr>
        <p:spPr bwMode="auto">
          <a:xfrm>
            <a:off x="2586038" y="5299075"/>
            <a:ext cx="1223962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Arial" pitchFamily="34" charset="0"/>
              </a:rPr>
              <a:t>RESCUE!</a:t>
            </a:r>
            <a:endParaRPr lang="en-CA" altLang="en-US" sz="1600">
              <a:latin typeface="Arial" pitchFamily="34" charset="0"/>
            </a:endParaRPr>
          </a:p>
        </p:txBody>
      </p:sp>
      <p:sp>
        <p:nvSpPr>
          <p:cNvPr id="773163" name="Line 43"/>
          <p:cNvSpPr>
            <a:spLocks noChangeShapeType="1"/>
          </p:cNvSpPr>
          <p:nvPr/>
        </p:nvSpPr>
        <p:spPr bwMode="auto">
          <a:xfrm flipV="1">
            <a:off x="7608888" y="5157788"/>
            <a:ext cx="431800" cy="2159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773164" name="Line 44"/>
          <p:cNvSpPr>
            <a:spLocks noChangeShapeType="1"/>
          </p:cNvSpPr>
          <p:nvPr/>
        </p:nvSpPr>
        <p:spPr bwMode="auto">
          <a:xfrm>
            <a:off x="8256588" y="5157789"/>
            <a:ext cx="360362" cy="358775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773165" name="Text Box 45"/>
          <p:cNvSpPr txBox="1">
            <a:spLocks noChangeArrowheads="1"/>
          </p:cNvSpPr>
          <p:nvPr/>
        </p:nvSpPr>
        <p:spPr bwMode="auto">
          <a:xfrm>
            <a:off x="4224338" y="3284538"/>
            <a:ext cx="14414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aseline="-25000">
                <a:latin typeface="Arial" pitchFamily="34" charset="0"/>
              </a:rPr>
              <a:t>406 coded signal</a:t>
            </a:r>
            <a:endParaRPr lang="en-CA" altLang="en-US" sz="1600" baseline="-25000">
              <a:latin typeface="Arial" pitchFamily="34" charset="0"/>
            </a:endParaRPr>
          </a:p>
        </p:txBody>
      </p:sp>
      <p:pic>
        <p:nvPicPr>
          <p:cNvPr id="773167" name="Picture 47" descr="MCj0311930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1" y="4705351"/>
            <a:ext cx="105727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2" name="Picture 49" descr="P-ELT_PLB_P-EPIRB_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13" y="5105400"/>
            <a:ext cx="5207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3170" name="Text Box 50"/>
          <p:cNvSpPr txBox="1">
            <a:spLocks noChangeArrowheads="1"/>
          </p:cNvSpPr>
          <p:nvPr/>
        </p:nvSpPr>
        <p:spPr bwMode="auto">
          <a:xfrm>
            <a:off x="7158038" y="501650"/>
            <a:ext cx="25908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Arial" pitchFamily="34" charset="0"/>
              </a:rPr>
              <a:t>Satellite detection (since 2009  processes 406 MHz signals only)</a:t>
            </a:r>
            <a:endParaRPr lang="en-CA" altLang="en-US" sz="160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513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73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73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repeatCount="5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500"/>
                                        <p:tgtEl>
                                          <p:spTgt spid="77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repeatCount="5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600"/>
                                        <p:tgtEl>
                                          <p:spTgt spid="773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100"/>
                                        <p:tgtEl>
                                          <p:spTgt spid="77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-4.16667E-6 1.56069E-6 L 0.39445 0.00139 " pathEditMode="relative" rAng="0" ptsTypes="AA">
                                      <p:cBhvr>
                                        <p:cTn id="22" dur="4800" fill="hold"/>
                                        <p:tgtEl>
                                          <p:spTgt spid="773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22" y="6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1" repeatCount="200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600"/>
                                        <p:tgtEl>
                                          <p:spTgt spid="773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73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73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73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600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600" fill="hold"/>
                                        <p:tgtEl>
                                          <p:spTgt spid="77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26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900"/>
                                        <p:tgtEl>
                                          <p:spTgt spid="773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400"/>
                                        <p:tgtEl>
                                          <p:spTgt spid="773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3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00"/>
                                        <p:tgtEl>
                                          <p:spTgt spid="773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7200"/>
                            </p:stCondLst>
                            <p:childTnLst>
                              <p:par>
                                <p:cTn id="53" presetID="10" presetClass="entr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3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73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97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300"/>
                                        <p:tgtEl>
                                          <p:spTgt spid="773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73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7" presetID="10" presetClass="entr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73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73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773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5.14451E-6 C -0.00469 -0.04186 -0.0092 -0.08371 -0.0316 -0.10475 C -0.05399 -0.12579 -0.09583 -0.12394 -0.13385 -0.12579 C -0.17187 -0.12764 -0.19687 -0.12047 -0.25989 -0.11515 C -0.32292 -0.10983 -0.42795 -0.09966 -0.51198 -0.09434 C -0.59601 -0.08902 -0.69427 -0.09596 -0.76389 -0.08371 C -0.83351 -0.07145 -0.90434 -0.04533 -0.92934 -0.02082 C -0.95434 0.00369 -0.93194 0.03861 -0.91354 0.06311 C -0.89514 0.08762 -0.85712 0.1119 -0.8191 0.126 C -0.78108 0.14011 -0.70746 0.14358 -0.68507 0.14704 " pathEditMode="relative" ptsTypes="aaaaaaaaaA">
                                      <p:cBhvr>
                                        <p:cTn id="78" dur="5000" fill="hold"/>
                                        <p:tgtEl>
                                          <p:spTgt spid="773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73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3149" grpId="0"/>
      <p:bldP spid="773150" grpId="0" animBg="1"/>
      <p:bldP spid="773152" grpId="0"/>
      <p:bldP spid="773153" grpId="0"/>
      <p:bldP spid="773154" grpId="0"/>
      <p:bldP spid="773155" grpId="0" animBg="1"/>
      <p:bldP spid="773155" grpId="1" animBg="1"/>
      <p:bldP spid="773156" grpId="0" animBg="1"/>
      <p:bldP spid="773157" grpId="0" animBg="1"/>
      <p:bldP spid="773158" grpId="0" animBg="1"/>
      <p:bldP spid="773159" grpId="0"/>
      <p:bldP spid="773161" grpId="0"/>
      <p:bldP spid="773162" grpId="0" animBg="1"/>
      <p:bldP spid="773163" grpId="0" animBg="1"/>
      <p:bldP spid="773164" grpId="0" animBg="1"/>
      <p:bldP spid="773165" grpId="0"/>
      <p:bldP spid="773170" grpId="0"/>
    </p:bldLst>
  </p:timing>
</p:sld>
</file>

<file path=ppt/theme/theme1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Heiti SC Light"/>
        <a:cs typeface="Heiti SC Light"/>
      </a:majorFont>
      <a:minorFont>
        <a:latin typeface="Gill Sans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Heiti SC Light" charset="0"/>
            <a:cs typeface="Heiti SC Light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Heiti SC Light" charset="0"/>
            <a:cs typeface="Heiti SC Light" charset="0"/>
            <a:sym typeface="Gill Sans Light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Heiti SC Light"/>
        <a:cs typeface="Heiti SC Light"/>
      </a:majorFont>
      <a:minorFont>
        <a:latin typeface="Gill Sans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Heiti SC Light" charset="0"/>
            <a:cs typeface="Heiti SC Light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Heiti SC Light" charset="0"/>
            <a:cs typeface="Heiti SC Light" charset="0"/>
            <a:sym typeface="Gill Sans Light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&amp; Bullets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 Light"/>
        <a:ea typeface="Heiti SC Light"/>
        <a:cs typeface="Heiti SC Light"/>
      </a:majorFont>
      <a:minorFont>
        <a:latin typeface="Gill Sans Light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Heiti SC Light" charset="0"/>
            <a:cs typeface="Heiti SC Light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Heiti SC Light" charset="0"/>
            <a:cs typeface="Heiti SC Light" charset="0"/>
            <a:sym typeface="Gill Sans Light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Heiti SC Light"/>
        <a:cs typeface="Heiti SC Light"/>
      </a:majorFont>
      <a:minorFont>
        <a:latin typeface="Gill Sans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Heiti SC Light" charset="0"/>
            <a:cs typeface="Heiti SC Light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Heiti SC Light" charset="0"/>
            <a:cs typeface="Heiti SC Light" charset="0"/>
            <a:sym typeface="Gill Sans Light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Title - Top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 Light"/>
        <a:ea typeface="Heiti SC Light"/>
        <a:cs typeface="Heiti SC Light"/>
      </a:majorFont>
      <a:minorFont>
        <a:latin typeface="Gill Sans Light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Heiti SC Light" charset="0"/>
            <a:cs typeface="Heiti SC Light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Heiti SC Light" charset="0"/>
            <a:cs typeface="Heiti SC Light" charset="0"/>
            <a:sym typeface="Gill Sans Light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itle &amp; Bullets - Left">
  <a:themeElements>
    <a:clrScheme name="">
      <a:dk1>
        <a:srgbClr val="414141"/>
      </a:dk1>
      <a:lt1>
        <a:srgbClr val="FFFFFF"/>
      </a:lt1>
      <a:dk2>
        <a:srgbClr val="000000"/>
      </a:dk2>
      <a:lt2>
        <a:srgbClr val="00000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 Light"/>
        <a:ea typeface="Heiti SC Light"/>
        <a:cs typeface="Heiti SC Light"/>
      </a:majorFont>
      <a:minorFont>
        <a:latin typeface="Gill Sans Light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Heiti SC Light" charset="0"/>
            <a:cs typeface="Heiti SC Light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Heiti SC Light" charset="0"/>
            <a:cs typeface="Heiti SC Light" charset="0"/>
            <a:sym typeface="Gill Sans Light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701</Words>
  <Application>Microsoft Office PowerPoint</Application>
  <PresentationFormat>Widescreen</PresentationFormat>
  <Paragraphs>172</Paragraphs>
  <Slides>26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Arial</vt:lpstr>
      <vt:lpstr>Calibri</vt:lpstr>
      <vt:lpstr>Gill Sans</vt:lpstr>
      <vt:lpstr>Gill Sans Light</vt:lpstr>
      <vt:lpstr>Heiti SC Light</vt:lpstr>
      <vt:lpstr>Heiti SC Medium</vt:lpstr>
      <vt:lpstr>Times New Roman</vt:lpstr>
      <vt:lpstr>Title - Top</vt:lpstr>
      <vt:lpstr>Title &amp; Subtitle</vt:lpstr>
      <vt:lpstr>Title &amp; Bullets</vt:lpstr>
      <vt:lpstr>1_Title &amp; Bullets</vt:lpstr>
      <vt:lpstr>1_Title - Top</vt:lpstr>
      <vt:lpstr>Title &amp; Bullets - Left</vt:lpstr>
      <vt:lpstr>Halifax Joint Rescue Coordination Center</vt:lpstr>
      <vt:lpstr>PowerPoint Presentation</vt:lpstr>
      <vt:lpstr>CANADIAN SAR MANDATE</vt:lpstr>
      <vt:lpstr>SEARCH &amp; RESCUE REGIONS</vt:lpstr>
      <vt:lpstr>Halifax SRR</vt:lpstr>
      <vt:lpstr>SRR NEIGHBOURHOOD</vt:lpstr>
      <vt:lpstr>SAR ACTIVITY CAT 1 &amp; 2 INCIDENTS</vt:lpstr>
      <vt:lpstr>SAR ALERTING</vt:lpstr>
      <vt:lpstr>PowerPoint Presentation</vt:lpstr>
      <vt:lpstr>STAFFING</vt:lpstr>
      <vt:lpstr>RESPONSIBILITIES</vt:lpstr>
      <vt:lpstr>PRIMARY SAR RESOURCES</vt:lpstr>
      <vt:lpstr>CH-149 PERFORMANCE</vt:lpstr>
      <vt:lpstr>CH-149  OUT &amp;  BACK RANGE</vt:lpstr>
      <vt:lpstr>CC-130 HERCULES</vt:lpstr>
      <vt:lpstr>CC-130 HERCULES</vt:lpstr>
      <vt:lpstr>SAR AIRCRAFT STANDBY POSTURE</vt:lpstr>
      <vt:lpstr>SECONDARY AIR RESOURCES</vt:lpstr>
      <vt:lpstr>PRIMARY CCG RESOURCES</vt:lpstr>
      <vt:lpstr>CCG RESOURCES STANDBY POSTURE</vt:lpstr>
      <vt:lpstr>OTHER SAR RESOURCES</vt:lpstr>
      <vt:lpstr>VOLUNTEER RESOURCES</vt:lpstr>
      <vt:lpstr>Humanitarian SAR (Secondary Mandate)</vt:lpstr>
      <vt:lpstr>EMO Responsibilities</vt:lpstr>
      <vt:lpstr> Transition Points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Halifax Joint Rescue Coordination Center</dc:title>
  <dc:creator>Hocquard Capt S@JRCC@Halifax</dc:creator>
  <cp:lastModifiedBy>Gallant, Peter (DPS/MSP)</cp:lastModifiedBy>
  <cp:revision>15</cp:revision>
  <dcterms:created xsi:type="dcterms:W3CDTF">2019-10-31T12:20:55Z</dcterms:created>
  <dcterms:modified xsi:type="dcterms:W3CDTF">2020-02-03T19:02:59Z</dcterms:modified>
</cp:coreProperties>
</file>