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9" r:id="rId4"/>
    <p:sldId id="290" r:id="rId5"/>
    <p:sldId id="291" r:id="rId6"/>
    <p:sldId id="260" r:id="rId7"/>
    <p:sldId id="266" r:id="rId8"/>
    <p:sldId id="268" r:id="rId9"/>
    <p:sldId id="269" r:id="rId10"/>
    <p:sldId id="270" r:id="rId11"/>
    <p:sldId id="264" r:id="rId12"/>
    <p:sldId id="272" r:id="rId13"/>
    <p:sldId id="286" r:id="rId14"/>
    <p:sldId id="287" r:id="rId15"/>
    <p:sldId id="293" r:id="rId16"/>
    <p:sldId id="294" r:id="rId17"/>
    <p:sldId id="307" r:id="rId18"/>
    <p:sldId id="295" r:id="rId19"/>
    <p:sldId id="296" r:id="rId20"/>
    <p:sldId id="297" r:id="rId21"/>
    <p:sldId id="298" r:id="rId22"/>
    <p:sldId id="299" r:id="rId23"/>
    <p:sldId id="302" r:id="rId24"/>
    <p:sldId id="300" r:id="rId25"/>
    <p:sldId id="303" r:id="rId26"/>
    <p:sldId id="304" r:id="rId27"/>
    <p:sldId id="301" r:id="rId28"/>
    <p:sldId id="305"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pper, Don (DPS/MSP)" initials="TD(" lastIdx="2" clrIdx="0">
    <p:extLst>
      <p:ext uri="{19B8F6BF-5375-455C-9EA6-DF929625EA0E}">
        <p15:presenceInfo xmlns:p15="http://schemas.microsoft.com/office/powerpoint/2012/main" userId="S-1-5-21-4191016595-1503350669-2086681662-2330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99" d="100"/>
          <a:sy n="99" d="100"/>
        </p:scale>
        <p:origin x="1542" y="84"/>
      </p:cViewPr>
      <p:guideLst/>
    </p:cSldViewPr>
  </p:slideViewPr>
  <p:outlineViewPr>
    <p:cViewPr>
      <p:scale>
        <a:sx n="33" d="100"/>
        <a:sy n="33" d="100"/>
      </p:scale>
      <p:origin x="0" y="-6730"/>
    </p:cViewPr>
  </p:outlineViewPr>
  <p:notesTextViewPr>
    <p:cViewPr>
      <p:scale>
        <a:sx n="3" d="2"/>
        <a:sy n="3" d="2"/>
      </p:scale>
      <p:origin x="0" y="0"/>
    </p:cViewPr>
  </p:notesTextViewPr>
  <p:sorterViewPr>
    <p:cViewPr>
      <p:scale>
        <a:sx n="100" d="100"/>
        <a:sy n="100" d="100"/>
      </p:scale>
      <p:origin x="0" y="-4354"/>
    </p:cViewPr>
  </p:sorterViewPr>
  <p:notesViewPr>
    <p:cSldViewPr snapToGrid="0">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19T08:08:08.678" idx="1">
    <p:pos x="6904" y="2528"/>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1-16T13:23:28.352" idx="2">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7D70FD-DF4C-4722-9AF6-7A4387C38697}" type="datetimeFigureOut">
              <a:rPr lang="en-CA" smtClean="0"/>
              <a:t>2020-02-10</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1D7BA7E-B7A5-449E-9EFE-1D534FEE3EBB}" type="slidenum">
              <a:rPr lang="en-CA" smtClean="0"/>
              <a:t>‹#›</a:t>
            </a:fld>
            <a:endParaRPr lang="en-CA"/>
          </a:p>
        </p:txBody>
      </p:sp>
    </p:spTree>
    <p:extLst>
      <p:ext uri="{BB962C8B-B14F-4D97-AF65-F5344CB8AC3E}">
        <p14:creationId xmlns:p14="http://schemas.microsoft.com/office/powerpoint/2010/main" val="83324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1D7BA7E-B7A5-449E-9EFE-1D534FEE3EBB}" type="slidenum">
              <a:rPr lang="en-CA" smtClean="0"/>
              <a:t>1</a:t>
            </a:fld>
            <a:endParaRPr lang="en-CA"/>
          </a:p>
        </p:txBody>
      </p:sp>
    </p:spTree>
    <p:extLst>
      <p:ext uri="{BB962C8B-B14F-4D97-AF65-F5344CB8AC3E}">
        <p14:creationId xmlns:p14="http://schemas.microsoft.com/office/powerpoint/2010/main" val="1268052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641532"/>
            <a:ext cx="5608320" cy="3660458"/>
          </a:xfrm>
        </p:spPr>
        <p:txBody>
          <a:bodyPr/>
          <a:lstStyle/>
          <a:p>
            <a:r>
              <a:rPr lang="en-CA" sz="1600" dirty="0"/>
              <a:t>The province has made a website that is updated regularly, anyone wishing to obtain a copy of the Power points will be able to find them there. </a:t>
            </a:r>
          </a:p>
        </p:txBody>
      </p:sp>
      <p:sp>
        <p:nvSpPr>
          <p:cNvPr id="4" name="Slide Number Placeholder 3"/>
          <p:cNvSpPr>
            <a:spLocks noGrp="1"/>
          </p:cNvSpPr>
          <p:nvPr>
            <p:ph type="sldNum" sz="quarter" idx="5"/>
          </p:nvPr>
        </p:nvSpPr>
        <p:spPr/>
        <p:txBody>
          <a:bodyPr/>
          <a:lstStyle/>
          <a:p>
            <a:fld id="{21D7BA7E-B7A5-449E-9EFE-1D534FEE3EBB}" type="slidenum">
              <a:rPr lang="en-CA" smtClean="0"/>
              <a:t>10</a:t>
            </a:fld>
            <a:endParaRPr lang="en-CA"/>
          </a:p>
        </p:txBody>
      </p:sp>
    </p:spTree>
    <p:extLst>
      <p:ext uri="{BB962C8B-B14F-4D97-AF65-F5344CB8AC3E}">
        <p14:creationId xmlns:p14="http://schemas.microsoft.com/office/powerpoint/2010/main" val="1255296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62050"/>
            <a:ext cx="4181475" cy="3136900"/>
          </a:xfrm>
        </p:spPr>
      </p:sp>
      <p:sp>
        <p:nvSpPr>
          <p:cNvPr id="3" name="Notes Placeholder 2"/>
          <p:cNvSpPr>
            <a:spLocks noGrp="1"/>
          </p:cNvSpPr>
          <p:nvPr>
            <p:ph type="body" idx="1"/>
          </p:nvPr>
        </p:nvSpPr>
        <p:spPr/>
        <p:txBody>
          <a:bodyPr/>
          <a:lstStyle/>
          <a:p>
            <a:r>
              <a:rPr lang="en-CA" sz="1600" dirty="0"/>
              <a:t>Other includes</a:t>
            </a:r>
            <a:r>
              <a:rPr lang="en-CA" sz="1600" baseline="0" dirty="0"/>
              <a:t> any Org or department that may wish to participate, such as industries and service providers</a:t>
            </a:r>
            <a:endParaRPr lang="en-CA" dirty="0"/>
          </a:p>
        </p:txBody>
      </p:sp>
      <p:sp>
        <p:nvSpPr>
          <p:cNvPr id="4" name="Slide Number Placeholder 3"/>
          <p:cNvSpPr>
            <a:spLocks noGrp="1"/>
          </p:cNvSpPr>
          <p:nvPr>
            <p:ph type="sldNum" sz="quarter" idx="10"/>
          </p:nvPr>
        </p:nvSpPr>
        <p:spPr/>
        <p:txBody>
          <a:bodyPr/>
          <a:lstStyle/>
          <a:p>
            <a:fld id="{226D347C-5AB2-402F-AD31-C5A676B72C29}" type="slidenum">
              <a:rPr lang="en-CA" smtClean="0"/>
              <a:t>11</a:t>
            </a:fld>
            <a:endParaRPr lang="en-CA" dirty="0"/>
          </a:p>
        </p:txBody>
      </p:sp>
    </p:spTree>
    <p:extLst>
      <p:ext uri="{BB962C8B-B14F-4D97-AF65-F5344CB8AC3E}">
        <p14:creationId xmlns:p14="http://schemas.microsoft.com/office/powerpoint/2010/main" val="417730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Local objectives can be pretty much anything you would to achieve!</a:t>
            </a:r>
          </a:p>
          <a:p>
            <a:endParaRPr lang="en-CA" sz="1600" dirty="0"/>
          </a:p>
          <a:p>
            <a:r>
              <a:rPr lang="en-CA" sz="1600" dirty="0"/>
              <a:t>Small communities might just want to exercise activation and communications.</a:t>
            </a:r>
          </a:p>
          <a:p>
            <a:endParaRPr lang="en-CA" sz="1600" dirty="0"/>
          </a:p>
          <a:p>
            <a:r>
              <a:rPr lang="en-CA" sz="1600" dirty="0"/>
              <a:t>Others may want to test plans, or practice procedures such as, evacuation of a nursing or special care home, setting up of a reception centre,  responding to a problem at a larger community complex.</a:t>
            </a:r>
          </a:p>
          <a:p>
            <a:endParaRPr lang="en-CA" sz="1600" dirty="0"/>
          </a:p>
          <a:p>
            <a:r>
              <a:rPr lang="en-CA" sz="1600" dirty="0"/>
              <a:t>Still other communities or Organisations  that have more resources may want to exercise more complicated scenarios such a downed plane, severe fires, mass casualties </a:t>
            </a:r>
            <a:r>
              <a:rPr lang="en-CA" sz="1600" dirty="0" err="1"/>
              <a:t>etc</a:t>
            </a:r>
            <a:r>
              <a:rPr lang="en-CA" sz="1600" dirty="0"/>
              <a:t>…</a:t>
            </a:r>
          </a:p>
        </p:txBody>
      </p:sp>
      <p:sp>
        <p:nvSpPr>
          <p:cNvPr id="4" name="Slide Number Placeholder 3"/>
          <p:cNvSpPr>
            <a:spLocks noGrp="1"/>
          </p:cNvSpPr>
          <p:nvPr>
            <p:ph type="sldNum" sz="quarter" idx="5"/>
          </p:nvPr>
        </p:nvSpPr>
        <p:spPr/>
        <p:txBody>
          <a:bodyPr/>
          <a:lstStyle/>
          <a:p>
            <a:fld id="{21D7BA7E-B7A5-449E-9EFE-1D534FEE3EBB}" type="slidenum">
              <a:rPr lang="en-CA" smtClean="0"/>
              <a:t>12</a:t>
            </a:fld>
            <a:endParaRPr lang="en-CA"/>
          </a:p>
        </p:txBody>
      </p:sp>
    </p:spTree>
    <p:extLst>
      <p:ext uri="{BB962C8B-B14F-4D97-AF65-F5344CB8AC3E}">
        <p14:creationId xmlns:p14="http://schemas.microsoft.com/office/powerpoint/2010/main" val="64684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CA" sz="1600" dirty="0"/>
              <a:t>All planning conferences will be WebEx based but all are encouraged to attend in person.</a:t>
            </a:r>
          </a:p>
        </p:txBody>
      </p:sp>
      <p:sp>
        <p:nvSpPr>
          <p:cNvPr id="4" name="Slide Number Placeholder 3"/>
          <p:cNvSpPr>
            <a:spLocks noGrp="1"/>
          </p:cNvSpPr>
          <p:nvPr>
            <p:ph type="sldNum" sz="quarter" idx="10"/>
          </p:nvPr>
        </p:nvSpPr>
        <p:spPr/>
        <p:txBody>
          <a:bodyPr/>
          <a:lstStyle/>
          <a:p>
            <a:fld id="{226D347C-5AB2-402F-AD31-C5A676B72C29}" type="slidenum">
              <a:rPr lang="en-CA" smtClean="0"/>
              <a:t>13</a:t>
            </a:fld>
            <a:endParaRPr lang="en-CA" dirty="0"/>
          </a:p>
        </p:txBody>
      </p:sp>
    </p:spTree>
    <p:extLst>
      <p:ext uri="{BB962C8B-B14F-4D97-AF65-F5344CB8AC3E}">
        <p14:creationId xmlns:p14="http://schemas.microsoft.com/office/powerpoint/2010/main" val="3229137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CA" sz="1600" dirty="0"/>
              <a:t>We will walk before we run and therefor</a:t>
            </a:r>
            <a:r>
              <a:rPr lang="en-CA" sz="1600" baseline="0" dirty="0"/>
              <a:t>e</a:t>
            </a:r>
            <a:r>
              <a:rPr lang="en-CA" sz="1600" dirty="0"/>
              <a:t> will be no formal evaluation. NBEMO working group will produce a form for the participants to provide feedback on the overall exercise.</a:t>
            </a:r>
          </a:p>
        </p:txBody>
      </p:sp>
      <p:sp>
        <p:nvSpPr>
          <p:cNvPr id="4" name="Slide Number Placeholder 3"/>
          <p:cNvSpPr>
            <a:spLocks noGrp="1"/>
          </p:cNvSpPr>
          <p:nvPr>
            <p:ph type="sldNum" sz="quarter" idx="10"/>
          </p:nvPr>
        </p:nvSpPr>
        <p:spPr/>
        <p:txBody>
          <a:bodyPr/>
          <a:lstStyle/>
          <a:p>
            <a:fld id="{226D347C-5AB2-402F-AD31-C5A676B72C29}" type="slidenum">
              <a:rPr lang="en-CA" smtClean="0"/>
              <a:t>14</a:t>
            </a:fld>
            <a:endParaRPr lang="en-CA" dirty="0"/>
          </a:p>
        </p:txBody>
      </p:sp>
    </p:spTree>
    <p:extLst>
      <p:ext uri="{BB962C8B-B14F-4D97-AF65-F5344CB8AC3E}">
        <p14:creationId xmlns:p14="http://schemas.microsoft.com/office/powerpoint/2010/main" val="1740039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1D7BA7E-B7A5-449E-9EFE-1D534FEE3EBB}" type="slidenum">
              <a:rPr lang="en-CA" smtClean="0"/>
              <a:t>15</a:t>
            </a:fld>
            <a:endParaRPr lang="en-CA"/>
          </a:p>
        </p:txBody>
      </p:sp>
    </p:spTree>
    <p:extLst>
      <p:ext uri="{BB962C8B-B14F-4D97-AF65-F5344CB8AC3E}">
        <p14:creationId xmlns:p14="http://schemas.microsoft.com/office/powerpoint/2010/main" val="1767642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t>The overall aim of the Main planning conference is to allow trusted agents the opportunity to raise any concerns they may have with reaching their organisations objectives.</a:t>
            </a:r>
          </a:p>
          <a:p>
            <a:r>
              <a:rPr lang="en-CA" sz="1800" dirty="0"/>
              <a:t>Additionally we are using these conferences as an opportunity to allow key organisations within the Emergency Management community to educate us on what resources they provide.</a:t>
            </a:r>
          </a:p>
        </p:txBody>
      </p:sp>
      <p:sp>
        <p:nvSpPr>
          <p:cNvPr id="4" name="Slide Number Placeholder 3"/>
          <p:cNvSpPr>
            <a:spLocks noGrp="1"/>
          </p:cNvSpPr>
          <p:nvPr>
            <p:ph type="sldNum" sz="quarter" idx="5"/>
          </p:nvPr>
        </p:nvSpPr>
        <p:spPr/>
        <p:txBody>
          <a:bodyPr/>
          <a:lstStyle/>
          <a:p>
            <a:fld id="{21D7BA7E-B7A5-449E-9EFE-1D534FEE3EBB}" type="slidenum">
              <a:rPr lang="en-CA" smtClean="0"/>
              <a:t>16</a:t>
            </a:fld>
            <a:endParaRPr lang="en-CA"/>
          </a:p>
        </p:txBody>
      </p:sp>
    </p:spTree>
    <p:extLst>
      <p:ext uri="{BB962C8B-B14F-4D97-AF65-F5344CB8AC3E}">
        <p14:creationId xmlns:p14="http://schemas.microsoft.com/office/powerpoint/2010/main" val="1808355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t>To date we </a:t>
            </a:r>
            <a:r>
              <a:rPr lang="en-CA" sz="1800"/>
              <a:t>have 12 </a:t>
            </a:r>
            <a:r>
              <a:rPr lang="en-CA" sz="1800" dirty="0"/>
              <a:t>municipalities and 19 organisations or departments that have registered, so if you have not completed the questionnaire/ Registration please do so NLT 15 Feb.</a:t>
            </a:r>
          </a:p>
        </p:txBody>
      </p:sp>
      <p:sp>
        <p:nvSpPr>
          <p:cNvPr id="4" name="Slide Number Placeholder 3"/>
          <p:cNvSpPr>
            <a:spLocks noGrp="1"/>
          </p:cNvSpPr>
          <p:nvPr>
            <p:ph type="sldNum" sz="quarter" idx="5"/>
          </p:nvPr>
        </p:nvSpPr>
        <p:spPr/>
        <p:txBody>
          <a:bodyPr/>
          <a:lstStyle/>
          <a:p>
            <a:fld id="{81F88A75-F21D-42E9-9B53-5B1D56FD23A7}" type="slidenum">
              <a:rPr lang="en-CA" smtClean="0"/>
              <a:t>17</a:t>
            </a:fld>
            <a:endParaRPr lang="en-CA"/>
          </a:p>
        </p:txBody>
      </p:sp>
    </p:spTree>
    <p:extLst>
      <p:ext uri="{BB962C8B-B14F-4D97-AF65-F5344CB8AC3E}">
        <p14:creationId xmlns:p14="http://schemas.microsoft.com/office/powerpoint/2010/main" val="3954674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t>The scenario for the exercise remains the same a heat wave followed a short duration tropical storm. The heat wave has also significantly increased the fire index. With the potential for woodland interface   </a:t>
            </a:r>
          </a:p>
        </p:txBody>
      </p:sp>
      <p:sp>
        <p:nvSpPr>
          <p:cNvPr id="4" name="Slide Number Placeholder 3"/>
          <p:cNvSpPr>
            <a:spLocks noGrp="1"/>
          </p:cNvSpPr>
          <p:nvPr>
            <p:ph type="sldNum" sz="quarter" idx="5"/>
          </p:nvPr>
        </p:nvSpPr>
        <p:spPr/>
        <p:txBody>
          <a:bodyPr/>
          <a:lstStyle/>
          <a:p>
            <a:fld id="{21D7BA7E-B7A5-449E-9EFE-1D534FEE3EBB}" type="slidenum">
              <a:rPr lang="en-CA" smtClean="0"/>
              <a:t>18</a:t>
            </a:fld>
            <a:endParaRPr lang="en-CA"/>
          </a:p>
        </p:txBody>
      </p:sp>
    </p:spTree>
    <p:extLst>
      <p:ext uri="{BB962C8B-B14F-4D97-AF65-F5344CB8AC3E}">
        <p14:creationId xmlns:p14="http://schemas.microsoft.com/office/powerpoint/2010/main" val="1548707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1D7BA7E-B7A5-449E-9EFE-1D534FEE3EBB}" type="slidenum">
              <a:rPr lang="en-CA" smtClean="0"/>
              <a:t>19</a:t>
            </a:fld>
            <a:endParaRPr lang="en-CA"/>
          </a:p>
        </p:txBody>
      </p:sp>
    </p:spTree>
    <p:extLst>
      <p:ext uri="{BB962C8B-B14F-4D97-AF65-F5344CB8AC3E}">
        <p14:creationId xmlns:p14="http://schemas.microsoft.com/office/powerpoint/2010/main" val="3667677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1D7BA7E-B7A5-449E-9EFE-1D534FEE3EBB}" type="slidenum">
              <a:rPr lang="en-CA" smtClean="0"/>
              <a:t>2</a:t>
            </a:fld>
            <a:endParaRPr lang="en-CA"/>
          </a:p>
        </p:txBody>
      </p:sp>
    </p:spTree>
    <p:extLst>
      <p:ext uri="{BB962C8B-B14F-4D97-AF65-F5344CB8AC3E}">
        <p14:creationId xmlns:p14="http://schemas.microsoft.com/office/powerpoint/2010/main" val="1568400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t>Prior to Exercise day the PEOC and REOC’s will have been activated, as well there</a:t>
            </a:r>
            <a:r>
              <a:rPr lang="en-CA" sz="1800" baseline="0" dirty="0"/>
              <a:t> would be a series of other activities or actions</a:t>
            </a:r>
            <a:endParaRPr lang="en-CA" sz="1800" dirty="0"/>
          </a:p>
        </p:txBody>
      </p:sp>
      <p:sp>
        <p:nvSpPr>
          <p:cNvPr id="4" name="Slide Number Placeholder 3"/>
          <p:cNvSpPr>
            <a:spLocks noGrp="1"/>
          </p:cNvSpPr>
          <p:nvPr>
            <p:ph type="sldNum" sz="quarter" idx="5"/>
          </p:nvPr>
        </p:nvSpPr>
        <p:spPr/>
        <p:txBody>
          <a:bodyPr/>
          <a:lstStyle/>
          <a:p>
            <a:fld id="{21D7BA7E-B7A5-449E-9EFE-1D534FEE3EBB}" type="slidenum">
              <a:rPr lang="en-CA" smtClean="0"/>
              <a:t>20</a:t>
            </a:fld>
            <a:endParaRPr lang="en-CA"/>
          </a:p>
        </p:txBody>
      </p:sp>
    </p:spTree>
    <p:extLst>
      <p:ext uri="{BB962C8B-B14F-4D97-AF65-F5344CB8AC3E}">
        <p14:creationId xmlns:p14="http://schemas.microsoft.com/office/powerpoint/2010/main" val="257036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1D7BA7E-B7A5-449E-9EFE-1D534FEE3EBB}" type="slidenum">
              <a:rPr lang="en-CA" smtClean="0"/>
              <a:t>21</a:t>
            </a:fld>
            <a:endParaRPr lang="en-CA"/>
          </a:p>
        </p:txBody>
      </p:sp>
    </p:spTree>
    <p:extLst>
      <p:ext uri="{BB962C8B-B14F-4D97-AF65-F5344CB8AC3E}">
        <p14:creationId xmlns:p14="http://schemas.microsoft.com/office/powerpoint/2010/main" val="4018503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t>JTFA</a:t>
            </a:r>
            <a:r>
              <a:rPr lang="en-CA" sz="1800" baseline="0" dirty="0"/>
              <a:t> has engaged Hope Carr to provide media products such a VNN and Chit Chat. Hope will provide a detail update later today.</a:t>
            </a:r>
            <a:endParaRPr lang="en-CA" sz="1800" dirty="0"/>
          </a:p>
        </p:txBody>
      </p:sp>
      <p:sp>
        <p:nvSpPr>
          <p:cNvPr id="4" name="Slide Number Placeholder 3"/>
          <p:cNvSpPr>
            <a:spLocks noGrp="1"/>
          </p:cNvSpPr>
          <p:nvPr>
            <p:ph type="sldNum" sz="quarter" idx="5"/>
          </p:nvPr>
        </p:nvSpPr>
        <p:spPr/>
        <p:txBody>
          <a:bodyPr/>
          <a:lstStyle/>
          <a:p>
            <a:fld id="{21D7BA7E-B7A5-449E-9EFE-1D534FEE3EBB}" type="slidenum">
              <a:rPr lang="en-CA" smtClean="0"/>
              <a:t>22</a:t>
            </a:fld>
            <a:endParaRPr lang="en-CA"/>
          </a:p>
        </p:txBody>
      </p:sp>
    </p:spTree>
    <p:extLst>
      <p:ext uri="{BB962C8B-B14F-4D97-AF65-F5344CB8AC3E}">
        <p14:creationId xmlns:p14="http://schemas.microsoft.com/office/powerpoint/2010/main" val="3783042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1D7BA7E-B7A5-449E-9EFE-1D534FEE3EBB}" type="slidenum">
              <a:rPr lang="en-CA" smtClean="0"/>
              <a:t>23</a:t>
            </a:fld>
            <a:endParaRPr lang="en-CA"/>
          </a:p>
        </p:txBody>
      </p:sp>
    </p:spTree>
    <p:extLst>
      <p:ext uri="{BB962C8B-B14F-4D97-AF65-F5344CB8AC3E}">
        <p14:creationId xmlns:p14="http://schemas.microsoft.com/office/powerpoint/2010/main" val="1658268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sz="1600" dirty="0"/>
              <a:t>We want to make sure that</a:t>
            </a:r>
            <a:r>
              <a:rPr lang="en-CA" altLang="en-US" sz="1600" baseline="0" dirty="0"/>
              <a:t> all key pers understand</a:t>
            </a:r>
            <a:r>
              <a:rPr lang="en-CA" altLang="en-US" sz="1600" dirty="0"/>
              <a:t> what they have to do in order for their exercise experience to be a successful one. </a:t>
            </a:r>
          </a:p>
          <a:p>
            <a:endParaRPr lang="en-CA" altLang="en-US" sz="1600" dirty="0"/>
          </a:p>
          <a:p>
            <a:r>
              <a:rPr lang="en-CA" altLang="en-US" sz="1600" dirty="0"/>
              <a:t>You as TAs have responsibilities to ensure that certain things are in place when the ex kicks off and that the ex unfolds in a smooth manner.  As</a:t>
            </a:r>
            <a:r>
              <a:rPr lang="en-CA" altLang="en-US" sz="1600" baseline="0" dirty="0"/>
              <a:t> well as what you are going to do if things do not go as planned. Don’t be afraid to take advantage of opportunities to exercise the players further than planned.</a:t>
            </a:r>
            <a:endParaRPr lang="en-CA" altLang="en-US" sz="1600" dirty="0"/>
          </a:p>
          <a:p>
            <a:endParaRPr lang="en-CA" dirty="0"/>
          </a:p>
        </p:txBody>
      </p:sp>
      <p:sp>
        <p:nvSpPr>
          <p:cNvPr id="4" name="Slide Number Placeholder 3"/>
          <p:cNvSpPr>
            <a:spLocks noGrp="1"/>
          </p:cNvSpPr>
          <p:nvPr>
            <p:ph type="sldNum" sz="quarter" idx="5"/>
          </p:nvPr>
        </p:nvSpPr>
        <p:spPr/>
        <p:txBody>
          <a:bodyPr/>
          <a:lstStyle/>
          <a:p>
            <a:fld id="{21D7BA7E-B7A5-449E-9EFE-1D534FEE3EBB}" type="slidenum">
              <a:rPr lang="en-CA" smtClean="0"/>
              <a:t>24</a:t>
            </a:fld>
            <a:endParaRPr lang="en-CA"/>
          </a:p>
        </p:txBody>
      </p:sp>
    </p:spTree>
    <p:extLst>
      <p:ext uri="{BB962C8B-B14F-4D97-AF65-F5344CB8AC3E}">
        <p14:creationId xmlns:p14="http://schemas.microsoft.com/office/powerpoint/2010/main" val="3872755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1D7BA7E-B7A5-449E-9EFE-1D534FEE3EBB}" type="slidenum">
              <a:rPr lang="en-CA" smtClean="0"/>
              <a:t>25</a:t>
            </a:fld>
            <a:endParaRPr lang="en-CA"/>
          </a:p>
        </p:txBody>
      </p:sp>
    </p:spTree>
    <p:extLst>
      <p:ext uri="{BB962C8B-B14F-4D97-AF65-F5344CB8AC3E}">
        <p14:creationId xmlns:p14="http://schemas.microsoft.com/office/powerpoint/2010/main" val="2480781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1D7BA7E-B7A5-449E-9EFE-1D534FEE3EBB}" type="slidenum">
              <a:rPr lang="en-CA" smtClean="0"/>
              <a:t>26</a:t>
            </a:fld>
            <a:endParaRPr lang="en-CA"/>
          </a:p>
        </p:txBody>
      </p:sp>
    </p:spTree>
    <p:extLst>
      <p:ext uri="{BB962C8B-B14F-4D97-AF65-F5344CB8AC3E}">
        <p14:creationId xmlns:p14="http://schemas.microsoft.com/office/powerpoint/2010/main" val="1783033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1D7BA7E-B7A5-449E-9EFE-1D534FEE3EBB}" type="slidenum">
              <a:rPr lang="en-CA" smtClean="0"/>
              <a:t>27</a:t>
            </a:fld>
            <a:endParaRPr lang="en-CA"/>
          </a:p>
        </p:txBody>
      </p:sp>
    </p:spTree>
    <p:extLst>
      <p:ext uri="{BB962C8B-B14F-4D97-AF65-F5344CB8AC3E}">
        <p14:creationId xmlns:p14="http://schemas.microsoft.com/office/powerpoint/2010/main" val="2194642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1D7BA7E-B7A5-449E-9EFE-1D534FEE3EBB}" type="slidenum">
              <a:rPr lang="en-CA" smtClean="0"/>
              <a:t>28</a:t>
            </a:fld>
            <a:endParaRPr lang="en-CA"/>
          </a:p>
        </p:txBody>
      </p:sp>
    </p:spTree>
    <p:extLst>
      <p:ext uri="{BB962C8B-B14F-4D97-AF65-F5344CB8AC3E}">
        <p14:creationId xmlns:p14="http://schemas.microsoft.com/office/powerpoint/2010/main" val="2105079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The aim of these provincial exercises is to provide all involved an opportunity or a “platform if you will” to practice Emergency responses that could potentially affect your communities or departments. Allow participants the ability to practice procedures as they relate to planning, mitigation, response and recovery. Additionally it is an occasion to develop contacts and build relationships that are the foundation of successful Emergency response.</a:t>
            </a:r>
          </a:p>
        </p:txBody>
      </p:sp>
      <p:sp>
        <p:nvSpPr>
          <p:cNvPr id="4" name="Slide Number Placeholder 3"/>
          <p:cNvSpPr>
            <a:spLocks noGrp="1"/>
          </p:cNvSpPr>
          <p:nvPr>
            <p:ph type="sldNum" sz="quarter" idx="10"/>
          </p:nvPr>
        </p:nvSpPr>
        <p:spPr/>
        <p:txBody>
          <a:bodyPr/>
          <a:lstStyle/>
          <a:p>
            <a:fld id="{39F70E0B-9BD8-40D9-BBFA-61C1C5C05900}" type="slidenum">
              <a:rPr lang="en-CA" smtClean="0"/>
              <a:t>3</a:t>
            </a:fld>
            <a:endParaRPr lang="en-CA"/>
          </a:p>
        </p:txBody>
      </p:sp>
    </p:spTree>
    <p:extLst>
      <p:ext uri="{BB962C8B-B14F-4D97-AF65-F5344CB8AC3E}">
        <p14:creationId xmlns:p14="http://schemas.microsoft.com/office/powerpoint/2010/main" val="272251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Communities can participate at what ever level they desire, from the basics such as activation and communication to more in depth level for those that have more resources and want</a:t>
            </a:r>
            <a:r>
              <a:rPr lang="en-CA" sz="1600" baseline="0" dirty="0"/>
              <a:t> a higher level of participation</a:t>
            </a:r>
            <a:endParaRPr lang="en-CA" sz="1600" dirty="0"/>
          </a:p>
        </p:txBody>
      </p:sp>
      <p:sp>
        <p:nvSpPr>
          <p:cNvPr id="4" name="Slide Number Placeholder 3"/>
          <p:cNvSpPr>
            <a:spLocks noGrp="1"/>
          </p:cNvSpPr>
          <p:nvPr>
            <p:ph type="sldNum" sz="quarter" idx="10"/>
          </p:nvPr>
        </p:nvSpPr>
        <p:spPr/>
        <p:txBody>
          <a:bodyPr/>
          <a:lstStyle/>
          <a:p>
            <a:fld id="{226D347C-5AB2-402F-AD31-C5A676B72C29}" type="slidenum">
              <a:rPr lang="en-CA" smtClean="0"/>
              <a:t>4</a:t>
            </a:fld>
            <a:endParaRPr lang="en-CA" dirty="0"/>
          </a:p>
        </p:txBody>
      </p:sp>
    </p:spTree>
    <p:extLst>
      <p:ext uri="{BB962C8B-B14F-4D97-AF65-F5344CB8AC3E}">
        <p14:creationId xmlns:p14="http://schemas.microsoft.com/office/powerpoint/2010/main" val="47625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As you are all well aware it is difficult to come up with an effective scenario that is realistic but has enough flexibility, to allow participants to practice the aspects that they need and want. This year we have decided that a severe heat wave followed by a short duration tropical storm would provide that opportunity.</a:t>
            </a:r>
          </a:p>
        </p:txBody>
      </p:sp>
      <p:sp>
        <p:nvSpPr>
          <p:cNvPr id="4" name="Slide Number Placeholder 3"/>
          <p:cNvSpPr>
            <a:spLocks noGrp="1"/>
          </p:cNvSpPr>
          <p:nvPr>
            <p:ph type="sldNum" sz="quarter" idx="5"/>
          </p:nvPr>
        </p:nvSpPr>
        <p:spPr/>
        <p:txBody>
          <a:bodyPr/>
          <a:lstStyle/>
          <a:p>
            <a:fld id="{21D7BA7E-B7A5-449E-9EFE-1D534FEE3EBB}" type="slidenum">
              <a:rPr lang="en-CA" smtClean="0"/>
              <a:t>5</a:t>
            </a:fld>
            <a:endParaRPr lang="en-CA"/>
          </a:p>
        </p:txBody>
      </p:sp>
    </p:spTree>
    <p:extLst>
      <p:ext uri="{BB962C8B-B14F-4D97-AF65-F5344CB8AC3E}">
        <p14:creationId xmlns:p14="http://schemas.microsoft.com/office/powerpoint/2010/main" val="1937986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97841"/>
            <a:ext cx="5608320" cy="3660458"/>
          </a:xfrm>
        </p:spPr>
        <p:txBody>
          <a:bodyPr/>
          <a:lstStyle/>
          <a:p>
            <a:r>
              <a:rPr lang="en-CA" sz="1600" dirty="0"/>
              <a:t>The</a:t>
            </a:r>
            <a:r>
              <a:rPr lang="en-CA" sz="1600" baseline="0" dirty="0"/>
              <a:t> reasons for conducting an exercise are numerous and include establish good working relationships prior to an emergency</a:t>
            </a:r>
            <a:endParaRPr lang="en-CA" sz="1600" dirty="0"/>
          </a:p>
        </p:txBody>
      </p:sp>
      <p:sp>
        <p:nvSpPr>
          <p:cNvPr id="4" name="Slide Number Placeholder 3"/>
          <p:cNvSpPr>
            <a:spLocks noGrp="1"/>
          </p:cNvSpPr>
          <p:nvPr>
            <p:ph type="sldNum" sz="quarter" idx="5"/>
          </p:nvPr>
        </p:nvSpPr>
        <p:spPr/>
        <p:txBody>
          <a:bodyPr/>
          <a:lstStyle/>
          <a:p>
            <a:fld id="{21D7BA7E-B7A5-449E-9EFE-1D534FEE3EBB}" type="slidenum">
              <a:rPr lang="en-CA" smtClean="0"/>
              <a:t>6</a:t>
            </a:fld>
            <a:endParaRPr lang="en-CA"/>
          </a:p>
        </p:txBody>
      </p:sp>
    </p:spTree>
    <p:extLst>
      <p:ext uri="{BB962C8B-B14F-4D97-AF65-F5344CB8AC3E}">
        <p14:creationId xmlns:p14="http://schemas.microsoft.com/office/powerpoint/2010/main" val="361405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 </a:t>
            </a:r>
            <a:r>
              <a:rPr lang="en-CA" sz="1600" baseline="0" dirty="0"/>
              <a:t>we are </a:t>
            </a:r>
            <a:r>
              <a:rPr lang="en-CA" sz="1600" dirty="0"/>
              <a:t>still into</a:t>
            </a:r>
            <a:r>
              <a:rPr lang="en-CA" sz="1600" baseline="0" dirty="0"/>
              <a:t>  the development phase.</a:t>
            </a:r>
            <a:endParaRPr lang="en-CA" sz="1600" dirty="0"/>
          </a:p>
        </p:txBody>
      </p:sp>
      <p:sp>
        <p:nvSpPr>
          <p:cNvPr id="4" name="Slide Number Placeholder 3"/>
          <p:cNvSpPr>
            <a:spLocks noGrp="1"/>
          </p:cNvSpPr>
          <p:nvPr>
            <p:ph type="sldNum" sz="quarter" idx="5"/>
          </p:nvPr>
        </p:nvSpPr>
        <p:spPr/>
        <p:txBody>
          <a:bodyPr/>
          <a:lstStyle/>
          <a:p>
            <a:fld id="{21D7BA7E-B7A5-449E-9EFE-1D534FEE3EBB}" type="slidenum">
              <a:rPr lang="en-CA" smtClean="0"/>
              <a:t>7</a:t>
            </a:fld>
            <a:endParaRPr lang="en-CA"/>
          </a:p>
        </p:txBody>
      </p:sp>
    </p:spTree>
    <p:extLst>
      <p:ext uri="{BB962C8B-B14F-4D97-AF65-F5344CB8AC3E}">
        <p14:creationId xmlns:p14="http://schemas.microsoft.com/office/powerpoint/2010/main" val="708155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The</a:t>
            </a:r>
            <a:r>
              <a:rPr lang="en-CA" sz="1600" baseline="0" dirty="0"/>
              <a:t> Target Audience is slowly expanding to include GSAR teams, JRCC, RPAS, and others</a:t>
            </a:r>
            <a:endParaRPr lang="en-CA" sz="1600" dirty="0"/>
          </a:p>
        </p:txBody>
      </p:sp>
      <p:sp>
        <p:nvSpPr>
          <p:cNvPr id="4" name="Slide Number Placeholder 3"/>
          <p:cNvSpPr>
            <a:spLocks noGrp="1"/>
          </p:cNvSpPr>
          <p:nvPr>
            <p:ph type="sldNum" sz="quarter" idx="5"/>
          </p:nvPr>
        </p:nvSpPr>
        <p:spPr/>
        <p:txBody>
          <a:bodyPr/>
          <a:lstStyle/>
          <a:p>
            <a:fld id="{21D7BA7E-B7A5-449E-9EFE-1D534FEE3EBB}" type="slidenum">
              <a:rPr lang="en-CA" smtClean="0"/>
              <a:t>8</a:t>
            </a:fld>
            <a:endParaRPr lang="en-CA"/>
          </a:p>
        </p:txBody>
      </p:sp>
    </p:spTree>
    <p:extLst>
      <p:ext uri="{BB962C8B-B14F-4D97-AF65-F5344CB8AC3E}">
        <p14:creationId xmlns:p14="http://schemas.microsoft.com/office/powerpoint/2010/main" val="2036582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1D7BA7E-B7A5-449E-9EFE-1D534FEE3EBB}" type="slidenum">
              <a:rPr lang="en-CA" smtClean="0"/>
              <a:t>9</a:t>
            </a:fld>
            <a:endParaRPr lang="en-CA"/>
          </a:p>
        </p:txBody>
      </p:sp>
    </p:spTree>
    <p:extLst>
      <p:ext uri="{BB962C8B-B14F-4D97-AF65-F5344CB8AC3E}">
        <p14:creationId xmlns:p14="http://schemas.microsoft.com/office/powerpoint/2010/main" val="1706868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2C3C51-0FA8-4993-875C-C49188101F86}" type="datetimeFigureOut">
              <a:rPr lang="en-CA" smtClean="0"/>
              <a:t>2020-02-10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54505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C3C51-0FA8-4993-875C-C49188101F86}" type="datetimeFigureOut">
              <a:rPr lang="en-CA" smtClean="0"/>
              <a:t>2020-02-10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90755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C3C51-0FA8-4993-875C-C49188101F86}" type="datetimeFigureOut">
              <a:rPr lang="en-CA" smtClean="0"/>
              <a:t>2020-02-10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20599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C3C51-0FA8-4993-875C-C49188101F86}" type="datetimeFigureOut">
              <a:rPr lang="en-CA" smtClean="0"/>
              <a:t>2020-02-10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087030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2C3C51-0FA8-4993-875C-C49188101F86}" type="datetimeFigureOut">
              <a:rPr lang="en-CA" smtClean="0"/>
              <a:t>2020-02-10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2290935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2C3C51-0FA8-4993-875C-C49188101F86}" type="datetimeFigureOut">
              <a:rPr lang="en-CA" smtClean="0"/>
              <a:t>2020-02-10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41411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2C3C51-0FA8-4993-875C-C49188101F86}" type="datetimeFigureOut">
              <a:rPr lang="en-CA" smtClean="0"/>
              <a:t>2020-02-10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29354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2C3C51-0FA8-4993-875C-C49188101F86}" type="datetimeFigureOut">
              <a:rPr lang="en-CA" smtClean="0"/>
              <a:t>2020-02-10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371348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C3C51-0FA8-4993-875C-C49188101F86}" type="datetimeFigureOut">
              <a:rPr lang="en-CA" smtClean="0"/>
              <a:t>2020-02-10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18774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2C3C51-0FA8-4993-875C-C49188101F86}" type="datetimeFigureOut">
              <a:rPr lang="en-CA" smtClean="0"/>
              <a:t>2020-02-10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420419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2C3C51-0FA8-4993-875C-C49188101F86}" type="datetimeFigureOut">
              <a:rPr lang="en-CA" smtClean="0"/>
              <a:t>2020-02-10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390064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C3C51-0FA8-4993-875C-C49188101F86}" type="datetimeFigureOut">
              <a:rPr lang="en-CA" smtClean="0"/>
              <a:t>2020-02-10</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EDFA9-109E-413B-8112-59002176C124}" type="slidenum">
              <a:rPr lang="en-CA" smtClean="0"/>
              <a:t>‹#›</a:t>
            </a:fld>
            <a:endParaRPr lang="en-CA"/>
          </a:p>
        </p:txBody>
      </p:sp>
    </p:spTree>
    <p:extLst>
      <p:ext uri="{BB962C8B-B14F-4D97-AF65-F5344CB8AC3E}">
        <p14:creationId xmlns:p14="http://schemas.microsoft.com/office/powerpoint/2010/main" val="2632418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nb.ca/brunswickex"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PydmhqPjXAhXhlOAKHY-4DAkQjRwIBw&amp;url=http://www.cbc.ca/news/canada/new-brunswick/3-trailers-car-hauled-out-of-storm-arthur-sinkhole-in-fredericton-1.2699941&amp;psig=AOvVaw29MdwZVEYaVj2wdxKEPIlN&amp;ust=151275023884170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3C82-AAAC-4B96-996E-35538C95EE39}"/>
              </a:ext>
            </a:extLst>
          </p:cNvPr>
          <p:cNvSpPr>
            <a:spLocks noGrp="1"/>
          </p:cNvSpPr>
          <p:nvPr>
            <p:ph type="ctrTitle"/>
          </p:nvPr>
        </p:nvSpPr>
        <p:spPr/>
        <p:txBody>
          <a:bodyPr>
            <a:normAutofit fontScale="90000"/>
          </a:bodyPr>
          <a:lstStyle/>
          <a:p>
            <a:r>
              <a:rPr lang="en-CA" b="1" dirty="0"/>
              <a:t>EXERCISE </a:t>
            </a:r>
            <a:br>
              <a:rPr lang="en-CA" b="1" dirty="0"/>
            </a:br>
            <a:r>
              <a:rPr lang="en-CA" b="1" dirty="0"/>
              <a:t>Brunswick Charlie 2020</a:t>
            </a:r>
            <a:br>
              <a:rPr lang="en-CA" b="1" dirty="0"/>
            </a:br>
            <a:r>
              <a:rPr lang="en-CA" b="1" dirty="0"/>
              <a:t>MPC</a:t>
            </a:r>
          </a:p>
        </p:txBody>
      </p:sp>
      <p:sp>
        <p:nvSpPr>
          <p:cNvPr id="6" name="Subtitle 5">
            <a:extLst>
              <a:ext uri="{FF2B5EF4-FFF2-40B4-BE49-F238E27FC236}">
                <a16:creationId xmlns:a16="http://schemas.microsoft.com/office/drawing/2014/main" id="{68B38613-01CA-4C1E-B99E-E00D043740E4}"/>
              </a:ext>
            </a:extLst>
          </p:cNvPr>
          <p:cNvSpPr>
            <a:spLocks noGrp="1"/>
          </p:cNvSpPr>
          <p:nvPr>
            <p:ph type="subTitle" idx="1"/>
          </p:nvPr>
        </p:nvSpPr>
        <p:spPr>
          <a:xfrm>
            <a:off x="1064729" y="3429000"/>
            <a:ext cx="6858000" cy="1655762"/>
          </a:xfrm>
        </p:spPr>
        <p:txBody>
          <a:bodyPr/>
          <a:lstStyle/>
          <a:p>
            <a:endParaRPr lang="en-CA" dirty="0"/>
          </a:p>
        </p:txBody>
      </p:sp>
      <p:pic>
        <p:nvPicPr>
          <p:cNvPr id="4" name="Picture 3">
            <a:extLst>
              <a:ext uri="{FF2B5EF4-FFF2-40B4-BE49-F238E27FC236}">
                <a16:creationId xmlns:a16="http://schemas.microsoft.com/office/drawing/2014/main" id="{A838EEE2-04E5-4F70-8151-81B93641E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0754" y="3509963"/>
            <a:ext cx="2090504" cy="2091308"/>
          </a:xfrm>
          <a:prstGeom prst="rect">
            <a:avLst/>
          </a:prstGeom>
        </p:spPr>
      </p:pic>
    </p:spTree>
    <p:extLst>
      <p:ext uri="{BB962C8B-B14F-4D97-AF65-F5344CB8AC3E}">
        <p14:creationId xmlns:p14="http://schemas.microsoft.com/office/powerpoint/2010/main" val="268484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254DC4-5FE9-4197-ABC0-BDAEA0DB668C}"/>
              </a:ext>
            </a:extLst>
          </p:cNvPr>
          <p:cNvSpPr/>
          <p:nvPr/>
        </p:nvSpPr>
        <p:spPr>
          <a:xfrm>
            <a:off x="487262" y="1068410"/>
            <a:ext cx="7886700" cy="4154984"/>
          </a:xfrm>
          <a:prstGeom prst="rect">
            <a:avLst/>
          </a:prstGeom>
        </p:spPr>
        <p:txBody>
          <a:bodyPr wrap="square">
            <a:spAutoFit/>
          </a:bodyPr>
          <a:lstStyle/>
          <a:p>
            <a:pPr marL="457200" indent="-457200">
              <a:buFont typeface="Arial" panose="020B0604020202020204" pitchFamily="34" charset="0"/>
              <a:buChar char="•"/>
            </a:pPr>
            <a:r>
              <a:rPr lang="en-CA" sz="2400" dirty="0"/>
              <a:t>NBEMO has created a website that provides access and updates on the exercise.</a:t>
            </a:r>
          </a:p>
          <a:p>
            <a:pPr marL="457200" indent="-457200">
              <a:buFont typeface="Arial" panose="020B0604020202020204" pitchFamily="34" charset="0"/>
              <a:buChar char="•"/>
            </a:pPr>
            <a:endParaRPr lang="en-CA" sz="2400" dirty="0"/>
          </a:p>
          <a:p>
            <a:pPr marL="457200" indent="-457200">
              <a:buFont typeface="Arial" panose="020B0604020202020204" pitchFamily="34" charset="0"/>
              <a:buChar char="•"/>
            </a:pPr>
            <a:r>
              <a:rPr lang="en-CA" sz="2400" dirty="0"/>
              <a:t>This site provides the latest progress on the exercise design and conduct, and links to other pertinent information and feeds.</a:t>
            </a:r>
          </a:p>
          <a:p>
            <a:pPr marL="457200" indent="-457200">
              <a:buFont typeface="Arial" panose="020B0604020202020204" pitchFamily="34" charset="0"/>
              <a:buChar char="•"/>
            </a:pPr>
            <a:endParaRPr lang="en-CA" sz="2400" dirty="0"/>
          </a:p>
          <a:p>
            <a:pPr marL="457200" indent="-457200">
              <a:buFont typeface="Arial" panose="020B0604020202020204" pitchFamily="34" charset="0"/>
              <a:buChar char="•"/>
            </a:pPr>
            <a:r>
              <a:rPr lang="en-CA" sz="2400" dirty="0"/>
              <a:t>List of participants</a:t>
            </a:r>
          </a:p>
          <a:p>
            <a:pPr marL="457200" indent="-457200">
              <a:buFont typeface="Arial" panose="020B0604020202020204" pitchFamily="34" charset="0"/>
              <a:buChar char="•"/>
            </a:pPr>
            <a:endParaRPr lang="en-CA" sz="2400" dirty="0"/>
          </a:p>
          <a:p>
            <a:pPr marL="457200" indent="-457200">
              <a:buFont typeface="Arial" panose="020B0604020202020204" pitchFamily="34" charset="0"/>
              <a:buChar char="•"/>
            </a:pPr>
            <a:r>
              <a:rPr lang="en-CA" sz="2400" dirty="0"/>
              <a:t>The site can be accessed by going to: </a:t>
            </a:r>
            <a:r>
              <a:rPr lang="en-CA" sz="2400" u="sng" dirty="0">
                <a:solidFill>
                  <a:srgbClr val="1F497D"/>
                </a:solidFill>
                <a:ea typeface="Calibri"/>
                <a:hlinkClick r:id="rId3"/>
              </a:rPr>
              <a:t>www.gnb.ca/brunswickex</a:t>
            </a:r>
            <a:endParaRPr lang="en-CA" sz="2400" dirty="0">
              <a:solidFill>
                <a:srgbClr val="FF0000"/>
              </a:solidFill>
            </a:endParaRPr>
          </a:p>
        </p:txBody>
      </p:sp>
      <p:sp>
        <p:nvSpPr>
          <p:cNvPr id="4" name="Rectangle 3">
            <a:extLst>
              <a:ext uri="{FF2B5EF4-FFF2-40B4-BE49-F238E27FC236}">
                <a16:creationId xmlns:a16="http://schemas.microsoft.com/office/drawing/2014/main" id="{81AC951E-D940-4EBF-B675-D4340FCE5898}"/>
              </a:ext>
            </a:extLst>
          </p:cNvPr>
          <p:cNvSpPr/>
          <p:nvPr/>
        </p:nvSpPr>
        <p:spPr>
          <a:xfrm>
            <a:off x="1568629" y="196494"/>
            <a:ext cx="7714901" cy="523220"/>
          </a:xfrm>
          <a:prstGeom prst="rect">
            <a:avLst/>
          </a:prstGeom>
        </p:spPr>
        <p:txBody>
          <a:bodyPr wrap="square">
            <a:spAutoFit/>
          </a:bodyPr>
          <a:lstStyle/>
          <a:p>
            <a:r>
              <a:rPr lang="en-CA" sz="2800" b="1" dirty="0"/>
              <a:t>Brunswick Charlie 2020 Website</a:t>
            </a:r>
            <a:endParaRPr lang="en-CA" sz="2800" dirty="0"/>
          </a:p>
        </p:txBody>
      </p:sp>
    </p:spTree>
    <p:extLst>
      <p:ext uri="{BB962C8B-B14F-4D97-AF65-F5344CB8AC3E}">
        <p14:creationId xmlns:p14="http://schemas.microsoft.com/office/powerpoint/2010/main" val="451497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0987"/>
            <a:ext cx="6172200" cy="857250"/>
          </a:xfrm>
        </p:spPr>
        <p:txBody>
          <a:bodyPr>
            <a:normAutofit/>
          </a:bodyPr>
          <a:lstStyle/>
          <a:p>
            <a:pPr algn="ctr"/>
            <a:r>
              <a:rPr lang="en-CA" sz="2800" b="1" dirty="0"/>
              <a:t>Participants</a:t>
            </a:r>
          </a:p>
        </p:txBody>
      </p:sp>
      <p:sp>
        <p:nvSpPr>
          <p:cNvPr id="3" name="Content Placeholder 2"/>
          <p:cNvSpPr>
            <a:spLocks noGrp="1"/>
          </p:cNvSpPr>
          <p:nvPr>
            <p:ph idx="1"/>
          </p:nvPr>
        </p:nvSpPr>
        <p:spPr>
          <a:xfrm>
            <a:off x="215153" y="672402"/>
            <a:ext cx="8839200" cy="4751245"/>
          </a:xfrm>
        </p:spPr>
        <p:txBody>
          <a:bodyPr>
            <a:normAutofit fontScale="32500" lnSpcReduction="20000"/>
          </a:bodyPr>
          <a:lstStyle/>
          <a:p>
            <a:pPr marL="0" indent="0">
              <a:buNone/>
            </a:pPr>
            <a:r>
              <a:rPr lang="en-CA" sz="4400" dirty="0"/>
              <a:t>There will be a number of participants including:</a:t>
            </a:r>
          </a:p>
          <a:p>
            <a:pPr lvl="0"/>
            <a:r>
              <a:rPr lang="en-CA" sz="4400" dirty="0"/>
              <a:t>The New Brunswick Emergency Measures Organization</a:t>
            </a:r>
          </a:p>
          <a:p>
            <a:pPr lvl="0"/>
            <a:endParaRPr lang="en-CA" sz="4400" dirty="0"/>
          </a:p>
          <a:p>
            <a:pPr lvl="0"/>
            <a:r>
              <a:rPr lang="en-CA" sz="4400" dirty="0"/>
              <a:t>Provincial/Regional Emergency Action Committees</a:t>
            </a:r>
          </a:p>
          <a:p>
            <a:pPr lvl="0"/>
            <a:endParaRPr lang="en-CA" sz="4400" dirty="0"/>
          </a:p>
          <a:p>
            <a:pPr lvl="0"/>
            <a:r>
              <a:rPr lang="en-CA" sz="4400" dirty="0"/>
              <a:t>The Canadian Armed Forces, through Joint Task Force Atlantic</a:t>
            </a:r>
          </a:p>
          <a:p>
            <a:pPr lvl="0"/>
            <a:endParaRPr lang="en-CA" sz="4400" dirty="0"/>
          </a:p>
          <a:p>
            <a:pPr lvl="0"/>
            <a:r>
              <a:rPr lang="en-CA" sz="4400" dirty="0"/>
              <a:t>Environment and Climate Change Canada</a:t>
            </a:r>
          </a:p>
          <a:p>
            <a:pPr lvl="0"/>
            <a:endParaRPr lang="en-CA" sz="4400" dirty="0"/>
          </a:p>
          <a:p>
            <a:pPr lvl="0"/>
            <a:r>
              <a:rPr lang="en-CA" sz="4400" dirty="0"/>
              <a:t>Regional Emergency Management Coordinators</a:t>
            </a:r>
          </a:p>
          <a:p>
            <a:pPr lvl="0"/>
            <a:endParaRPr lang="en-CA" sz="4400" dirty="0"/>
          </a:p>
          <a:p>
            <a:pPr lvl="0"/>
            <a:r>
              <a:rPr lang="en-CA" sz="4400" dirty="0"/>
              <a:t>Participating New Brunswick communities</a:t>
            </a:r>
          </a:p>
          <a:p>
            <a:pPr lvl="0"/>
            <a:endParaRPr lang="en-CA" sz="4400" dirty="0"/>
          </a:p>
          <a:p>
            <a:pPr lvl="0"/>
            <a:r>
              <a:rPr lang="en-CA" sz="4400" dirty="0"/>
              <a:t>GNB partners and organizations to be identified</a:t>
            </a:r>
          </a:p>
          <a:p>
            <a:pPr lvl="0"/>
            <a:endParaRPr lang="en-CA" sz="4400" dirty="0"/>
          </a:p>
          <a:p>
            <a:pPr lvl="0"/>
            <a:br>
              <a:rPr lang="en-CA" sz="4400" dirty="0"/>
            </a:br>
            <a:r>
              <a:rPr lang="en-CA" sz="4400" dirty="0"/>
              <a:t> </a:t>
            </a:r>
          </a:p>
          <a:p>
            <a:pPr marL="0" indent="0">
              <a:buNone/>
            </a:pPr>
            <a:endParaRPr lang="en-CA" dirty="0"/>
          </a:p>
        </p:txBody>
      </p:sp>
    </p:spTree>
    <p:extLst>
      <p:ext uri="{BB962C8B-B14F-4D97-AF65-F5344CB8AC3E}">
        <p14:creationId xmlns:p14="http://schemas.microsoft.com/office/powerpoint/2010/main" val="3619209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66DB7F-E178-4226-9BED-0AF2A7C80C89}"/>
              </a:ext>
            </a:extLst>
          </p:cNvPr>
          <p:cNvSpPr/>
          <p:nvPr/>
        </p:nvSpPr>
        <p:spPr>
          <a:xfrm>
            <a:off x="556053" y="1393723"/>
            <a:ext cx="7872649" cy="3416320"/>
          </a:xfrm>
          <a:prstGeom prst="rect">
            <a:avLst/>
          </a:prstGeom>
        </p:spPr>
        <p:txBody>
          <a:bodyPr wrap="square">
            <a:spAutoFit/>
          </a:bodyPr>
          <a:lstStyle/>
          <a:p>
            <a:r>
              <a:rPr lang="en-CA" b="1" dirty="0"/>
              <a:t>NBEMO Objectives remain the same as previous exercises:</a:t>
            </a:r>
          </a:p>
          <a:p>
            <a:r>
              <a:rPr lang="en-CA" dirty="0"/>
              <a:t>Activation of Municipal / local EOC’s </a:t>
            </a:r>
          </a:p>
          <a:p>
            <a:r>
              <a:rPr lang="en-CA" dirty="0"/>
              <a:t>Exercise local emergency response plans</a:t>
            </a:r>
          </a:p>
          <a:p>
            <a:r>
              <a:rPr lang="en-CA" dirty="0"/>
              <a:t>Communications at all levels</a:t>
            </a:r>
          </a:p>
          <a:p>
            <a:r>
              <a:rPr lang="en-CA" dirty="0"/>
              <a:t>Reporting requirements</a:t>
            </a:r>
          </a:p>
          <a:p>
            <a:r>
              <a:rPr lang="en-CA" dirty="0"/>
              <a:t>Create discussion on State of Local Emergency/State of Emergency</a:t>
            </a:r>
          </a:p>
          <a:p>
            <a:r>
              <a:rPr lang="en-CA" dirty="0"/>
              <a:t>Create discussion on Request for </a:t>
            </a:r>
          </a:p>
          <a:p>
            <a:r>
              <a:rPr lang="en-CA" dirty="0"/>
              <a:t>Assistance &amp; Provision of Services (CAF)</a:t>
            </a:r>
          </a:p>
          <a:p>
            <a:r>
              <a:rPr lang="en-CA" dirty="0"/>
              <a:t>Provide SAR partners an opportunity to participate</a:t>
            </a:r>
          </a:p>
          <a:p>
            <a:endParaRPr lang="en-CA" dirty="0"/>
          </a:p>
          <a:p>
            <a:r>
              <a:rPr lang="en-CA" b="1" dirty="0"/>
              <a:t>Local Objectives</a:t>
            </a:r>
          </a:p>
          <a:p>
            <a:r>
              <a:rPr lang="en-CA" dirty="0"/>
              <a:t>To be established at the local level</a:t>
            </a:r>
          </a:p>
        </p:txBody>
      </p:sp>
      <p:pic>
        <p:nvPicPr>
          <p:cNvPr id="5" name="Picture 2" descr="D:\images 3.jpg">
            <a:extLst>
              <a:ext uri="{FF2B5EF4-FFF2-40B4-BE49-F238E27FC236}">
                <a16:creationId xmlns:a16="http://schemas.microsoft.com/office/drawing/2014/main" id="{D672AF20-D454-4A7D-9A0E-1D8FF23CB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363" y="3867447"/>
            <a:ext cx="2520391" cy="18930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40E8D93-B5D1-4EE8-B540-A080BE1C24E1}"/>
              </a:ext>
            </a:extLst>
          </p:cNvPr>
          <p:cNvSpPr txBox="1"/>
          <p:nvPr/>
        </p:nvSpPr>
        <p:spPr>
          <a:xfrm>
            <a:off x="2465475" y="497295"/>
            <a:ext cx="4502117" cy="600164"/>
          </a:xfrm>
          <a:prstGeom prst="rect">
            <a:avLst/>
          </a:prstGeom>
          <a:noFill/>
        </p:spPr>
        <p:txBody>
          <a:bodyPr wrap="square" rtlCol="0">
            <a:spAutoFit/>
          </a:bodyPr>
          <a:lstStyle/>
          <a:p>
            <a:r>
              <a:rPr lang="en-CA" sz="3300" b="1" dirty="0"/>
              <a:t>Exercise Objectives</a:t>
            </a:r>
          </a:p>
        </p:txBody>
      </p:sp>
    </p:spTree>
    <p:extLst>
      <p:ext uri="{BB962C8B-B14F-4D97-AF65-F5344CB8AC3E}">
        <p14:creationId xmlns:p14="http://schemas.microsoft.com/office/powerpoint/2010/main" val="329127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73107"/>
            <a:ext cx="6172200" cy="857250"/>
          </a:xfrm>
        </p:spPr>
        <p:txBody>
          <a:bodyPr>
            <a:normAutofit/>
          </a:bodyPr>
          <a:lstStyle/>
          <a:p>
            <a:pPr algn="ctr"/>
            <a:r>
              <a:rPr lang="en-CA" sz="2800" b="1" dirty="0"/>
              <a:t>Key Dates</a:t>
            </a:r>
          </a:p>
        </p:txBody>
      </p:sp>
      <p:sp>
        <p:nvSpPr>
          <p:cNvPr id="3" name="Content Placeholder 2"/>
          <p:cNvSpPr>
            <a:spLocks noGrp="1"/>
          </p:cNvSpPr>
          <p:nvPr>
            <p:ph idx="1"/>
          </p:nvPr>
        </p:nvSpPr>
        <p:spPr>
          <a:xfrm>
            <a:off x="1133061" y="1030357"/>
            <a:ext cx="6172200" cy="3394472"/>
          </a:xfrm>
        </p:spPr>
        <p:txBody>
          <a:bodyPr>
            <a:normAutofit/>
          </a:bodyPr>
          <a:lstStyle/>
          <a:p>
            <a:pPr lvl="0"/>
            <a:r>
              <a:rPr lang="en-CA" dirty="0"/>
              <a:t>In</a:t>
            </a:r>
            <a:r>
              <a:rPr lang="en-CA" sz="2400" dirty="0"/>
              <a:t>itial Planning Conference (IPC) – 14 Jan. 0900-1500hrs   </a:t>
            </a:r>
          </a:p>
          <a:p>
            <a:pPr lvl="0"/>
            <a:r>
              <a:rPr lang="en-CA" sz="2400" dirty="0"/>
              <a:t>Main Planning Conference (MPC) – 12 Feb. 0900-1500hrs   </a:t>
            </a:r>
          </a:p>
          <a:p>
            <a:pPr lvl="0"/>
            <a:r>
              <a:rPr lang="en-CA" sz="2400" dirty="0"/>
              <a:t>Final Planning Conference (FPC) – 15 April. 0900-1500hrs </a:t>
            </a:r>
          </a:p>
          <a:p>
            <a:pPr lvl="0"/>
            <a:r>
              <a:rPr lang="en-CA" sz="2400" dirty="0"/>
              <a:t>Exercise Brunswick Charlie -   02 Jun. 0900-2000hrs throughout the province</a:t>
            </a:r>
          </a:p>
          <a:p>
            <a:endParaRPr lang="en-CA" dirty="0"/>
          </a:p>
        </p:txBody>
      </p:sp>
    </p:spTree>
    <p:extLst>
      <p:ext uri="{BB962C8B-B14F-4D97-AF65-F5344CB8AC3E}">
        <p14:creationId xmlns:p14="http://schemas.microsoft.com/office/powerpoint/2010/main" val="2065107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8265" y="213867"/>
            <a:ext cx="6172200" cy="857250"/>
          </a:xfrm>
        </p:spPr>
        <p:txBody>
          <a:bodyPr>
            <a:normAutofit/>
          </a:bodyPr>
          <a:lstStyle/>
          <a:p>
            <a:r>
              <a:rPr lang="en-CA" sz="2800" b="1" dirty="0"/>
              <a:t>After Action Review</a:t>
            </a:r>
          </a:p>
        </p:txBody>
      </p:sp>
      <p:sp>
        <p:nvSpPr>
          <p:cNvPr id="3" name="Content Placeholder 2"/>
          <p:cNvSpPr>
            <a:spLocks noGrp="1"/>
          </p:cNvSpPr>
          <p:nvPr>
            <p:ph idx="1"/>
          </p:nvPr>
        </p:nvSpPr>
        <p:spPr>
          <a:xfrm>
            <a:off x="1270866" y="1135827"/>
            <a:ext cx="6343650" cy="3280172"/>
          </a:xfrm>
        </p:spPr>
        <p:txBody>
          <a:bodyPr/>
          <a:lstStyle/>
          <a:p>
            <a:r>
              <a:rPr lang="en-CA" sz="2400" dirty="0"/>
              <a:t>All participants are encouraged to self-evaluate.</a:t>
            </a:r>
          </a:p>
          <a:p>
            <a:r>
              <a:rPr lang="en-CA" sz="2400" dirty="0"/>
              <a:t>Best practices and important lessons learned should be shared – NBEMO will compile points.</a:t>
            </a:r>
          </a:p>
          <a:p>
            <a:r>
              <a:rPr lang="en-CA" sz="2400" dirty="0"/>
              <a:t>NBEMO AAR template will be located on the Ex webpage </a:t>
            </a:r>
          </a:p>
          <a:p>
            <a:endParaRPr lang="en-CA" dirty="0"/>
          </a:p>
          <a:p>
            <a:endParaRPr lang="en-CA" dirty="0"/>
          </a:p>
        </p:txBody>
      </p:sp>
      <p:pic>
        <p:nvPicPr>
          <p:cNvPr id="1026" name="Picture 2" descr="Image result for nb hurricane arthur pictur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2199" y="3777728"/>
            <a:ext cx="3568383" cy="2009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219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839714-C517-430F-A71E-FE61A2745955}"/>
              </a:ext>
            </a:extLst>
          </p:cNvPr>
          <p:cNvSpPr/>
          <p:nvPr/>
        </p:nvSpPr>
        <p:spPr>
          <a:xfrm>
            <a:off x="508000" y="803564"/>
            <a:ext cx="8268446" cy="4524315"/>
          </a:xfrm>
          <a:prstGeom prst="rect">
            <a:avLst/>
          </a:prstGeom>
        </p:spPr>
        <p:txBody>
          <a:bodyPr wrap="square">
            <a:spAutoFit/>
          </a:bodyPr>
          <a:lstStyle/>
          <a:p>
            <a:pPr marL="457200" indent="-457200">
              <a:buFont typeface="Arial" panose="020B0604020202020204" pitchFamily="34" charset="0"/>
              <a:buChar char="•"/>
              <a:defRPr/>
            </a:pPr>
            <a:r>
              <a:rPr lang="en-CA" sz="2400" dirty="0"/>
              <a:t>As indicated during the IPC, exercise design will include what is known as “Trusted Agents” who are not exercise players</a:t>
            </a:r>
          </a:p>
          <a:p>
            <a:pPr marL="457200" indent="-457200">
              <a:buFont typeface="Arial" panose="020B0604020202020204" pitchFamily="34" charset="0"/>
              <a:buChar char="•"/>
              <a:defRPr/>
            </a:pPr>
            <a:endParaRPr lang="en-CA" sz="2400" dirty="0"/>
          </a:p>
          <a:p>
            <a:pPr marL="457200" indent="-457200">
              <a:buFont typeface="Arial" panose="020B0604020202020204" pitchFamily="34" charset="0"/>
              <a:buChar char="•"/>
              <a:defRPr/>
            </a:pPr>
            <a:r>
              <a:rPr lang="en-CA" sz="2400" dirty="0"/>
              <a:t>TA’s are exercise controllers that represent participants during the building of the exercise.</a:t>
            </a:r>
          </a:p>
          <a:p>
            <a:pPr marL="457200" indent="-457200">
              <a:buFont typeface="Arial" panose="020B0604020202020204" pitchFamily="34" charset="0"/>
              <a:buChar char="•"/>
              <a:defRPr/>
            </a:pPr>
            <a:endParaRPr lang="en-CA" sz="2400" dirty="0"/>
          </a:p>
          <a:p>
            <a:pPr marL="457200" indent="-457200">
              <a:buFont typeface="Arial" panose="020B0604020202020204" pitchFamily="34" charset="0"/>
              <a:buChar char="•"/>
              <a:defRPr/>
            </a:pPr>
            <a:r>
              <a:rPr lang="en-CA" sz="2400" dirty="0"/>
              <a:t>TA’s are responsible for providing injects or exercise activities for the municipality  they represent.</a:t>
            </a:r>
          </a:p>
          <a:p>
            <a:pPr marL="457200" indent="-457200">
              <a:buFont typeface="Arial" panose="020B0604020202020204" pitchFamily="34" charset="0"/>
              <a:buChar char="•"/>
              <a:defRPr/>
            </a:pPr>
            <a:endParaRPr lang="en-CA" sz="2400" dirty="0"/>
          </a:p>
          <a:p>
            <a:pPr marL="457200" indent="-457200">
              <a:buFont typeface="Arial" panose="020B0604020202020204" pitchFamily="34" charset="0"/>
              <a:buChar char="•"/>
              <a:defRPr/>
            </a:pPr>
            <a:r>
              <a:rPr lang="en-CA" sz="2400" dirty="0"/>
              <a:t>REMC’s should co - </a:t>
            </a:r>
            <a:r>
              <a:rPr lang="en-CA" sz="2400" dirty="0" err="1"/>
              <a:t>ord</a:t>
            </a:r>
            <a:r>
              <a:rPr lang="en-CA" sz="2400" dirty="0"/>
              <a:t> for all their region’s participants </a:t>
            </a:r>
          </a:p>
          <a:p>
            <a:pPr marL="457200" indent="-457200">
              <a:buFont typeface="Arial" panose="020B0604020202020204" pitchFamily="34" charset="0"/>
              <a:buChar char="•"/>
              <a:defRPr/>
            </a:pPr>
            <a:endParaRPr lang="en-CA" sz="2400" dirty="0"/>
          </a:p>
          <a:p>
            <a:pPr marL="457200" indent="-457200">
              <a:buFont typeface="Arial" panose="020B0604020202020204" pitchFamily="34" charset="0"/>
              <a:buChar char="•"/>
              <a:defRPr/>
            </a:pPr>
            <a:r>
              <a:rPr lang="en-CA" sz="2400" dirty="0"/>
              <a:t>NBEMO (co-</a:t>
            </a:r>
            <a:r>
              <a:rPr lang="en-CA" sz="2400" dirty="0" err="1"/>
              <a:t>ord</a:t>
            </a:r>
            <a:r>
              <a:rPr lang="en-CA" sz="2400" dirty="0"/>
              <a:t> all injects into the MEL).</a:t>
            </a:r>
          </a:p>
        </p:txBody>
      </p:sp>
      <p:sp>
        <p:nvSpPr>
          <p:cNvPr id="4" name="Rectangle 3">
            <a:extLst>
              <a:ext uri="{FF2B5EF4-FFF2-40B4-BE49-F238E27FC236}">
                <a16:creationId xmlns:a16="http://schemas.microsoft.com/office/drawing/2014/main" id="{D1B93506-A651-4C77-8048-50DC7DC4BDFD}"/>
              </a:ext>
            </a:extLst>
          </p:cNvPr>
          <p:cNvSpPr/>
          <p:nvPr/>
        </p:nvSpPr>
        <p:spPr>
          <a:xfrm>
            <a:off x="1398494" y="366664"/>
            <a:ext cx="5423647" cy="523220"/>
          </a:xfrm>
          <a:prstGeom prst="rect">
            <a:avLst/>
          </a:prstGeom>
        </p:spPr>
        <p:txBody>
          <a:bodyPr wrap="square">
            <a:spAutoFit/>
          </a:bodyPr>
          <a:lstStyle/>
          <a:p>
            <a:pPr algn="ctr"/>
            <a:r>
              <a:rPr lang="en-CA" altLang="en-US" sz="2800" dirty="0"/>
              <a:t>Trusted Agents</a:t>
            </a:r>
            <a:endParaRPr lang="en-CA" sz="2800" dirty="0"/>
          </a:p>
        </p:txBody>
      </p:sp>
    </p:spTree>
    <p:extLst>
      <p:ext uri="{BB962C8B-B14F-4D97-AF65-F5344CB8AC3E}">
        <p14:creationId xmlns:p14="http://schemas.microsoft.com/office/powerpoint/2010/main" val="2151405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F91C31-D6C5-44E2-AC0F-DC98E87C39B6}"/>
              </a:ext>
            </a:extLst>
          </p:cNvPr>
          <p:cNvSpPr/>
          <p:nvPr/>
        </p:nvSpPr>
        <p:spPr>
          <a:xfrm>
            <a:off x="2426232" y="180306"/>
            <a:ext cx="3919149" cy="523220"/>
          </a:xfrm>
          <a:prstGeom prst="rect">
            <a:avLst/>
          </a:prstGeom>
        </p:spPr>
        <p:txBody>
          <a:bodyPr wrap="square">
            <a:spAutoFit/>
          </a:bodyPr>
          <a:lstStyle/>
          <a:p>
            <a:pPr algn="ctr">
              <a:spcBef>
                <a:spcPct val="0"/>
              </a:spcBef>
              <a:buFontTx/>
              <a:buNone/>
              <a:defRPr/>
            </a:pPr>
            <a:r>
              <a:rPr lang="en-CA" altLang="en-US" sz="2800" dirty="0"/>
              <a:t>MPC  Aim and Outputs</a:t>
            </a:r>
          </a:p>
        </p:txBody>
      </p:sp>
      <p:sp>
        <p:nvSpPr>
          <p:cNvPr id="4" name="Rectangle 3">
            <a:extLst>
              <a:ext uri="{FF2B5EF4-FFF2-40B4-BE49-F238E27FC236}">
                <a16:creationId xmlns:a16="http://schemas.microsoft.com/office/drawing/2014/main" id="{C10CE004-4F05-4101-8EB2-966049B8023C}"/>
              </a:ext>
            </a:extLst>
          </p:cNvPr>
          <p:cNvSpPr/>
          <p:nvPr/>
        </p:nvSpPr>
        <p:spPr>
          <a:xfrm>
            <a:off x="332509" y="618836"/>
            <a:ext cx="8737600" cy="5122621"/>
          </a:xfrm>
          <a:prstGeom prst="rect">
            <a:avLst/>
          </a:prstGeom>
        </p:spPr>
        <p:txBody>
          <a:bodyPr wrap="square">
            <a:spAutoFit/>
          </a:bodyPr>
          <a:lstStyle/>
          <a:p>
            <a:pPr marL="285750" indent="-285750">
              <a:lnSpc>
                <a:spcPct val="80000"/>
              </a:lnSpc>
              <a:buFont typeface="Arial" panose="020B0604020202020204" pitchFamily="34" charset="0"/>
              <a:buChar char="•"/>
              <a:defRPr/>
            </a:pPr>
            <a:r>
              <a:rPr lang="en-CA" altLang="en-US" sz="2400" b="1" dirty="0">
                <a:cs typeface="Arial" panose="020B0604020202020204" pitchFamily="34" charset="0"/>
              </a:rPr>
              <a:t>Conference Aim</a:t>
            </a:r>
            <a:r>
              <a:rPr lang="en-CA" altLang="en-US" sz="2400" dirty="0">
                <a:cs typeface="Arial" panose="020B0604020202020204" pitchFamily="34" charset="0"/>
              </a:rPr>
              <a:t>:</a:t>
            </a:r>
          </a:p>
          <a:p>
            <a:pPr marL="285750" indent="-285750">
              <a:lnSpc>
                <a:spcPct val="80000"/>
              </a:lnSpc>
              <a:buFont typeface="Arial" panose="020B0604020202020204" pitchFamily="34" charset="0"/>
              <a:buChar char="•"/>
              <a:defRPr/>
            </a:pPr>
            <a:endParaRPr lang="en-CA" altLang="en-US" sz="2400" dirty="0">
              <a:cs typeface="Arial" panose="020B0604020202020204" pitchFamily="34" charset="0"/>
            </a:endParaRPr>
          </a:p>
          <a:p>
            <a:pPr marL="742950" lvl="1" indent="-285750">
              <a:lnSpc>
                <a:spcPct val="80000"/>
              </a:lnSpc>
              <a:buFont typeface="Arial" panose="020B0604020202020204" pitchFamily="34" charset="0"/>
              <a:buChar char="•"/>
              <a:defRPr/>
            </a:pPr>
            <a:r>
              <a:rPr lang="en-CA" altLang="en-US" sz="2400" dirty="0">
                <a:cs typeface="Arial" panose="020B0604020202020204" pitchFamily="34" charset="0"/>
              </a:rPr>
              <a:t>The aim of the Ex BRUNSWICK Charlie 2020 (BC20) Main Planning Conference (MPC) is for all Trusted Agents (TAs) to clearly specify any concerns with the proposed Draft Master Event List (MEL), in order to ensure they are set up to achieve their organizational objectives. </a:t>
            </a:r>
          </a:p>
          <a:p>
            <a:pPr marL="742950" lvl="1" indent="-285750">
              <a:lnSpc>
                <a:spcPct val="80000"/>
              </a:lnSpc>
              <a:buFont typeface="Arial" panose="020B0604020202020204" pitchFamily="34" charset="0"/>
              <a:buChar char="•"/>
              <a:defRPr/>
            </a:pPr>
            <a:endParaRPr lang="en-CA" altLang="en-US" sz="2400" dirty="0">
              <a:cs typeface="Arial" panose="020B0604020202020204" pitchFamily="34" charset="0"/>
            </a:endParaRPr>
          </a:p>
          <a:p>
            <a:pPr marL="285750" indent="-285750">
              <a:lnSpc>
                <a:spcPct val="80000"/>
              </a:lnSpc>
              <a:buFont typeface="Arial" panose="020B0604020202020204" pitchFamily="34" charset="0"/>
              <a:buChar char="•"/>
              <a:defRPr/>
            </a:pPr>
            <a:r>
              <a:rPr lang="en-CA" altLang="en-US" sz="2400" b="1" dirty="0">
                <a:cs typeface="Arial" panose="020B0604020202020204" pitchFamily="34" charset="0"/>
              </a:rPr>
              <a:t>Meeting Outputs</a:t>
            </a:r>
            <a:r>
              <a:rPr lang="en-CA" altLang="en-US" sz="2400" dirty="0">
                <a:cs typeface="Arial" panose="020B0604020202020204" pitchFamily="34" charset="0"/>
              </a:rPr>
              <a:t>:</a:t>
            </a:r>
          </a:p>
          <a:p>
            <a:pPr marL="285750" indent="-285750">
              <a:lnSpc>
                <a:spcPct val="80000"/>
              </a:lnSpc>
              <a:buFont typeface="Arial" panose="020B0604020202020204" pitchFamily="34" charset="0"/>
              <a:buChar char="•"/>
              <a:defRPr/>
            </a:pPr>
            <a:endParaRPr lang="en-CA" altLang="en-US" sz="2400" dirty="0">
              <a:cs typeface="Arial" panose="020B0604020202020204" pitchFamily="34" charset="0"/>
            </a:endParaRPr>
          </a:p>
          <a:p>
            <a:pPr marL="742950" lvl="1" indent="-285750">
              <a:lnSpc>
                <a:spcPct val="80000"/>
              </a:lnSpc>
              <a:buFont typeface="Arial" panose="020B0604020202020204" pitchFamily="34" charset="0"/>
              <a:buChar char="•"/>
              <a:defRPr/>
            </a:pPr>
            <a:r>
              <a:rPr lang="en-CA" altLang="en-US" sz="2400" dirty="0">
                <a:cs typeface="Arial" panose="020B0604020202020204" pitchFamily="34" charset="0"/>
              </a:rPr>
              <a:t>Solidify the Scenario</a:t>
            </a:r>
          </a:p>
          <a:p>
            <a:pPr marL="742950" lvl="1" indent="-285750">
              <a:lnSpc>
                <a:spcPct val="80000"/>
              </a:lnSpc>
              <a:buFont typeface="Arial" panose="020B0604020202020204" pitchFamily="34" charset="0"/>
              <a:buChar char="•"/>
              <a:defRPr/>
            </a:pPr>
            <a:endParaRPr lang="en-CA" altLang="en-US" sz="2400" dirty="0">
              <a:cs typeface="Arial" panose="020B0604020202020204" pitchFamily="34" charset="0"/>
            </a:endParaRPr>
          </a:p>
          <a:p>
            <a:pPr marL="742950" lvl="1" indent="-285750">
              <a:lnSpc>
                <a:spcPct val="80000"/>
              </a:lnSpc>
              <a:buFont typeface="Arial" panose="020B0604020202020204" pitchFamily="34" charset="0"/>
              <a:buChar char="•"/>
              <a:defRPr/>
            </a:pPr>
            <a:r>
              <a:rPr lang="en-CA" altLang="en-US" sz="2400" b="1" i="1" dirty="0">
                <a:cs typeface="Arial" panose="020B0604020202020204" pitchFamily="34" charset="0"/>
              </a:rPr>
              <a:t>Partners to clearly specify any concerns WRT achieving their objectives due to the proposed MEL structure; and</a:t>
            </a:r>
          </a:p>
          <a:p>
            <a:pPr marL="742950" lvl="1" indent="-285750">
              <a:lnSpc>
                <a:spcPct val="80000"/>
              </a:lnSpc>
              <a:buFont typeface="Arial" panose="020B0604020202020204" pitchFamily="34" charset="0"/>
              <a:buChar char="•"/>
              <a:defRPr/>
            </a:pPr>
            <a:endParaRPr lang="en-CA" altLang="en-US" sz="2400" dirty="0">
              <a:cs typeface="Arial" panose="020B0604020202020204" pitchFamily="34" charset="0"/>
            </a:endParaRPr>
          </a:p>
          <a:p>
            <a:pPr marL="742950" lvl="1" indent="-285750">
              <a:lnSpc>
                <a:spcPct val="80000"/>
              </a:lnSpc>
              <a:buFont typeface="Arial" panose="020B0604020202020204" pitchFamily="34" charset="0"/>
              <a:buChar char="•"/>
              <a:defRPr/>
            </a:pPr>
            <a:r>
              <a:rPr lang="en-CA" altLang="en-US" sz="2400" dirty="0">
                <a:cs typeface="Arial" panose="020B0604020202020204" pitchFamily="34" charset="0"/>
              </a:rPr>
              <a:t>Trusted Agents to write or assist in writing specific injects prior to the FPC.</a:t>
            </a:r>
          </a:p>
        </p:txBody>
      </p:sp>
    </p:spTree>
    <p:extLst>
      <p:ext uri="{BB962C8B-B14F-4D97-AF65-F5344CB8AC3E}">
        <p14:creationId xmlns:p14="http://schemas.microsoft.com/office/powerpoint/2010/main" val="59371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5DD1-1E5C-4186-A969-7FFDB2705416}"/>
              </a:ext>
            </a:extLst>
          </p:cNvPr>
          <p:cNvSpPr>
            <a:spLocks noGrp="1"/>
          </p:cNvSpPr>
          <p:nvPr>
            <p:ph type="ctrTitle"/>
          </p:nvPr>
        </p:nvSpPr>
        <p:spPr>
          <a:xfrm>
            <a:off x="1224023" y="188519"/>
            <a:ext cx="6858000" cy="858201"/>
          </a:xfrm>
        </p:spPr>
        <p:txBody>
          <a:bodyPr>
            <a:normAutofit fontScale="90000"/>
          </a:bodyPr>
          <a:lstStyle/>
          <a:p>
            <a:r>
              <a:rPr lang="en-CA" b="1" dirty="0"/>
              <a:t>Organizations Registered</a:t>
            </a:r>
          </a:p>
        </p:txBody>
      </p:sp>
      <p:sp>
        <p:nvSpPr>
          <p:cNvPr id="3" name="Subtitle 2">
            <a:extLst>
              <a:ext uri="{FF2B5EF4-FFF2-40B4-BE49-F238E27FC236}">
                <a16:creationId xmlns:a16="http://schemas.microsoft.com/office/drawing/2014/main" id="{292845F6-4E66-46EF-8472-FC0C2BE58B01}"/>
              </a:ext>
            </a:extLst>
          </p:cNvPr>
          <p:cNvSpPr>
            <a:spLocks noGrp="1"/>
          </p:cNvSpPr>
          <p:nvPr>
            <p:ph type="subTitle" idx="1"/>
          </p:nvPr>
        </p:nvSpPr>
        <p:spPr>
          <a:xfrm>
            <a:off x="504296" y="1046720"/>
            <a:ext cx="3833869" cy="4587474"/>
          </a:xfrm>
        </p:spPr>
        <p:txBody>
          <a:bodyPr>
            <a:normAutofit fontScale="85000" lnSpcReduction="20000"/>
          </a:bodyPr>
          <a:lstStyle/>
          <a:p>
            <a:pPr marL="257175" indent="-257175" algn="l">
              <a:lnSpc>
                <a:spcPct val="100000"/>
              </a:lnSpc>
              <a:buFont typeface="Arial" panose="020B0604020202020204" pitchFamily="34" charset="0"/>
              <a:buChar char="•"/>
            </a:pPr>
            <a:r>
              <a:rPr lang="en-CA" sz="1500" dirty="0"/>
              <a:t>Lac Baker</a:t>
            </a:r>
          </a:p>
          <a:p>
            <a:pPr marL="257175" indent="-257175" algn="l">
              <a:lnSpc>
                <a:spcPct val="100000"/>
              </a:lnSpc>
              <a:buFont typeface="Arial" panose="020B0604020202020204" pitchFamily="34" charset="0"/>
              <a:buChar char="•"/>
            </a:pPr>
            <a:r>
              <a:rPr lang="en-CA" sz="1500" dirty="0" err="1"/>
              <a:t>Campbellton</a:t>
            </a:r>
            <a:r>
              <a:rPr lang="en-CA" sz="1500" dirty="0"/>
              <a:t>		</a:t>
            </a:r>
          </a:p>
          <a:p>
            <a:pPr marL="257175" indent="-257175" algn="l">
              <a:lnSpc>
                <a:spcPct val="100000"/>
              </a:lnSpc>
              <a:buFont typeface="Arial" panose="020B0604020202020204" pitchFamily="34" charset="0"/>
              <a:buChar char="•"/>
            </a:pPr>
            <a:r>
              <a:rPr lang="en-CA" sz="1500" dirty="0"/>
              <a:t>DERD</a:t>
            </a:r>
          </a:p>
          <a:p>
            <a:pPr marL="257175" indent="-257175" algn="l">
              <a:lnSpc>
                <a:spcPct val="100000"/>
              </a:lnSpc>
              <a:buFont typeface="Arial" panose="020B0604020202020204" pitchFamily="34" charset="0"/>
              <a:buChar char="•"/>
            </a:pPr>
            <a:r>
              <a:rPr lang="en-CA" sz="1500" dirty="0"/>
              <a:t>ELG</a:t>
            </a:r>
          </a:p>
          <a:p>
            <a:pPr marL="257175" indent="-257175" algn="l">
              <a:lnSpc>
                <a:spcPct val="100000"/>
              </a:lnSpc>
              <a:buFont typeface="Arial" panose="020B0604020202020204" pitchFamily="34" charset="0"/>
              <a:buChar char="•"/>
            </a:pPr>
            <a:r>
              <a:rPr lang="en-CA" sz="1500" dirty="0"/>
              <a:t>Health </a:t>
            </a:r>
          </a:p>
          <a:p>
            <a:pPr marL="257175" indent="-257175" algn="l">
              <a:lnSpc>
                <a:spcPct val="100000"/>
              </a:lnSpc>
              <a:buFont typeface="Arial" panose="020B0604020202020204" pitchFamily="34" charset="0"/>
              <a:buChar char="•"/>
            </a:pPr>
            <a:r>
              <a:rPr lang="en-CA" sz="1500" dirty="0"/>
              <a:t>RCMP</a:t>
            </a:r>
          </a:p>
          <a:p>
            <a:pPr marL="257175" indent="-257175" algn="l">
              <a:lnSpc>
                <a:spcPct val="100000"/>
              </a:lnSpc>
              <a:buFont typeface="Arial" panose="020B0604020202020204" pitchFamily="34" charset="0"/>
              <a:buChar char="•"/>
            </a:pPr>
            <a:r>
              <a:rPr lang="en-CA" sz="1500" dirty="0"/>
              <a:t>SD</a:t>
            </a:r>
          </a:p>
          <a:p>
            <a:pPr marL="257175" indent="-257175" algn="l">
              <a:lnSpc>
                <a:spcPct val="100000"/>
              </a:lnSpc>
              <a:buFont typeface="Arial" panose="020B0604020202020204" pitchFamily="34" charset="0"/>
              <a:buChar char="•"/>
            </a:pPr>
            <a:r>
              <a:rPr lang="en-CA" sz="1500" dirty="0"/>
              <a:t>DPS – Enforcement/Sherriff</a:t>
            </a:r>
          </a:p>
          <a:p>
            <a:pPr marL="257175" indent="-257175" algn="l">
              <a:lnSpc>
                <a:spcPct val="100000"/>
              </a:lnSpc>
              <a:buFont typeface="Arial" panose="020B0604020202020204" pitchFamily="34" charset="0"/>
              <a:buChar char="•"/>
            </a:pPr>
            <a:r>
              <a:rPr lang="en-CA" sz="1500" dirty="0"/>
              <a:t>Alma/Hillsborough/Riverside-Albert</a:t>
            </a:r>
          </a:p>
          <a:p>
            <a:pPr marL="257175" indent="-257175" algn="l">
              <a:lnSpc>
                <a:spcPct val="100000"/>
              </a:lnSpc>
              <a:buFont typeface="Arial" panose="020B0604020202020204" pitchFamily="34" charset="0"/>
              <a:buChar char="•"/>
            </a:pPr>
            <a:r>
              <a:rPr lang="en-CA" sz="1500" dirty="0"/>
              <a:t>Quispamsis</a:t>
            </a:r>
          </a:p>
          <a:p>
            <a:pPr marL="257175" indent="-257175" algn="l">
              <a:lnSpc>
                <a:spcPct val="100000"/>
              </a:lnSpc>
              <a:buFont typeface="Arial" panose="020B0604020202020204" pitchFamily="34" charset="0"/>
              <a:buChar char="•"/>
            </a:pPr>
            <a:r>
              <a:rPr lang="en-CA" sz="1500" dirty="0"/>
              <a:t>Saint John</a:t>
            </a:r>
          </a:p>
          <a:p>
            <a:pPr marL="257175" indent="-257175" algn="l">
              <a:lnSpc>
                <a:spcPct val="100000"/>
              </a:lnSpc>
              <a:buFont typeface="Arial" panose="020B0604020202020204" pitchFamily="34" charset="0"/>
              <a:buChar char="•"/>
            </a:pPr>
            <a:r>
              <a:rPr lang="en-CA" sz="1500" dirty="0"/>
              <a:t>Port SJ</a:t>
            </a:r>
          </a:p>
          <a:p>
            <a:pPr marL="257175" indent="-257175" algn="l">
              <a:lnSpc>
                <a:spcPct val="100000"/>
              </a:lnSpc>
              <a:buFont typeface="Arial" panose="020B0604020202020204" pitchFamily="34" charset="0"/>
              <a:buChar char="•"/>
            </a:pPr>
            <a:r>
              <a:rPr lang="en-CA" sz="1500" dirty="0"/>
              <a:t>SJ Airport</a:t>
            </a:r>
          </a:p>
          <a:p>
            <a:pPr marL="257175" indent="-257175" algn="l">
              <a:lnSpc>
                <a:spcPct val="100000"/>
              </a:lnSpc>
              <a:buFont typeface="Arial" panose="020B0604020202020204" pitchFamily="34" charset="0"/>
              <a:buChar char="•"/>
            </a:pPr>
            <a:r>
              <a:rPr lang="en-CA" sz="1500" dirty="0"/>
              <a:t>Cap Pele</a:t>
            </a:r>
          </a:p>
          <a:p>
            <a:pPr marL="257175" indent="-257175" algn="l">
              <a:lnSpc>
                <a:spcPct val="100000"/>
              </a:lnSpc>
              <a:buFont typeface="Arial" panose="020B0604020202020204" pitchFamily="34" charset="0"/>
              <a:buChar char="•"/>
            </a:pPr>
            <a:r>
              <a:rPr lang="en-CA" sz="1500" dirty="0"/>
              <a:t>Hampton</a:t>
            </a:r>
          </a:p>
          <a:p>
            <a:pPr marL="257175" indent="-257175" algn="l">
              <a:lnSpc>
                <a:spcPct val="100000"/>
              </a:lnSpc>
              <a:buFont typeface="Arial" panose="020B0604020202020204" pitchFamily="34" charset="0"/>
              <a:buChar char="•"/>
            </a:pPr>
            <a:r>
              <a:rPr lang="en-CA" sz="1500" dirty="0" err="1"/>
              <a:t>Neguac</a:t>
            </a:r>
            <a:endParaRPr lang="en-CA" sz="1500" dirty="0"/>
          </a:p>
          <a:p>
            <a:pPr marL="257175" indent="-257175" algn="l">
              <a:lnSpc>
                <a:spcPct val="100000"/>
              </a:lnSpc>
              <a:buFont typeface="Arial" panose="020B0604020202020204" pitchFamily="34" charset="0"/>
              <a:buChar char="•"/>
            </a:pPr>
            <a:endParaRPr lang="en-CA" sz="1500" dirty="0"/>
          </a:p>
          <a:p>
            <a:pPr marL="257175" indent="-257175" algn="l">
              <a:lnSpc>
                <a:spcPct val="100000"/>
              </a:lnSpc>
              <a:buFont typeface="Arial" panose="020B0604020202020204" pitchFamily="34" charset="0"/>
              <a:buChar char="•"/>
            </a:pPr>
            <a:endParaRPr lang="en-CA" sz="1500" dirty="0"/>
          </a:p>
        </p:txBody>
      </p:sp>
      <p:sp>
        <p:nvSpPr>
          <p:cNvPr id="4" name="TextBox 3">
            <a:extLst>
              <a:ext uri="{FF2B5EF4-FFF2-40B4-BE49-F238E27FC236}">
                <a16:creationId xmlns:a16="http://schemas.microsoft.com/office/drawing/2014/main" id="{47C45341-819C-457B-AB89-E580E7E9EA7D}"/>
              </a:ext>
            </a:extLst>
          </p:cNvPr>
          <p:cNvSpPr txBox="1"/>
          <p:nvPr/>
        </p:nvSpPr>
        <p:spPr>
          <a:xfrm>
            <a:off x="4653023" y="888439"/>
            <a:ext cx="4299857" cy="4904035"/>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en-CA" sz="1500" dirty="0"/>
              <a:t>Irving Oil Refinery</a:t>
            </a:r>
          </a:p>
          <a:p>
            <a:pPr marL="214313" indent="-214313">
              <a:lnSpc>
                <a:spcPct val="150000"/>
              </a:lnSpc>
              <a:buFont typeface="Arial" panose="020B0604020202020204" pitchFamily="34" charset="0"/>
              <a:buChar char="•"/>
            </a:pPr>
            <a:r>
              <a:rPr lang="en-CA" sz="1500" dirty="0"/>
              <a:t>Canterbury</a:t>
            </a:r>
          </a:p>
          <a:p>
            <a:pPr marL="214313" indent="-214313">
              <a:lnSpc>
                <a:spcPct val="150000"/>
              </a:lnSpc>
              <a:buFont typeface="Arial" panose="020B0604020202020204" pitchFamily="34" charset="0"/>
              <a:buChar char="•"/>
            </a:pPr>
            <a:r>
              <a:rPr lang="en-CA" sz="1500" dirty="0"/>
              <a:t>Perth Andover</a:t>
            </a:r>
          </a:p>
          <a:p>
            <a:pPr marL="214313" indent="-214313">
              <a:lnSpc>
                <a:spcPct val="150000"/>
              </a:lnSpc>
              <a:buFont typeface="Arial" panose="020B0604020202020204" pitchFamily="34" charset="0"/>
              <a:buChar char="•"/>
            </a:pPr>
            <a:r>
              <a:rPr lang="en-CA" sz="1500" dirty="0"/>
              <a:t>ANB</a:t>
            </a:r>
          </a:p>
          <a:p>
            <a:pPr marL="214313" indent="-214313">
              <a:lnSpc>
                <a:spcPct val="150000"/>
              </a:lnSpc>
              <a:buFont typeface="Arial" panose="020B0604020202020204" pitchFamily="34" charset="0"/>
              <a:buChar char="•"/>
            </a:pPr>
            <a:r>
              <a:rPr lang="en-CA" sz="1500" dirty="0"/>
              <a:t>Carleton Manor Inc</a:t>
            </a:r>
          </a:p>
          <a:p>
            <a:pPr marL="214313" indent="-214313">
              <a:lnSpc>
                <a:spcPct val="150000"/>
              </a:lnSpc>
              <a:buFont typeface="Arial" panose="020B0604020202020204" pitchFamily="34" charset="0"/>
              <a:buChar char="•"/>
            </a:pPr>
            <a:r>
              <a:rPr lang="en-CA" sz="1500" dirty="0"/>
              <a:t>PS Can</a:t>
            </a:r>
          </a:p>
          <a:p>
            <a:pPr marL="214313" indent="-214313">
              <a:lnSpc>
                <a:spcPct val="150000"/>
              </a:lnSpc>
              <a:buFont typeface="Arial" panose="020B0604020202020204" pitchFamily="34" charset="0"/>
              <a:buChar char="•"/>
            </a:pPr>
            <a:r>
              <a:rPr lang="en-CA" sz="1500" dirty="0"/>
              <a:t>CAF</a:t>
            </a:r>
          </a:p>
          <a:p>
            <a:pPr marL="214313" indent="-214313">
              <a:lnSpc>
                <a:spcPct val="150000"/>
              </a:lnSpc>
              <a:buFont typeface="Arial" panose="020B0604020202020204" pitchFamily="34" charset="0"/>
              <a:buChar char="•"/>
            </a:pPr>
            <a:r>
              <a:rPr lang="en-CA" sz="1500" dirty="0"/>
              <a:t>Justice</a:t>
            </a:r>
          </a:p>
          <a:p>
            <a:pPr marL="214313" indent="-214313">
              <a:lnSpc>
                <a:spcPct val="150000"/>
              </a:lnSpc>
              <a:buFont typeface="Arial" panose="020B0604020202020204" pitchFamily="34" charset="0"/>
              <a:buChar char="•"/>
            </a:pPr>
            <a:r>
              <a:rPr lang="en-CA" sz="1500" dirty="0"/>
              <a:t>DTI</a:t>
            </a:r>
          </a:p>
          <a:p>
            <a:pPr marL="214313" indent="-214313">
              <a:lnSpc>
                <a:spcPct val="150000"/>
              </a:lnSpc>
              <a:buFont typeface="Arial" panose="020B0604020202020204" pitchFamily="34" charset="0"/>
              <a:buChar char="•"/>
            </a:pPr>
            <a:r>
              <a:rPr lang="en-CA" sz="1500" dirty="0"/>
              <a:t>NB Power</a:t>
            </a:r>
          </a:p>
          <a:p>
            <a:pPr marL="214313" indent="-214313">
              <a:lnSpc>
                <a:spcPct val="150000"/>
              </a:lnSpc>
              <a:buFont typeface="Arial" panose="020B0604020202020204" pitchFamily="34" charset="0"/>
              <a:buChar char="•"/>
            </a:pPr>
            <a:r>
              <a:rPr lang="en-CA" sz="1500" dirty="0"/>
              <a:t>EECD</a:t>
            </a:r>
          </a:p>
          <a:p>
            <a:pPr marL="214313" indent="-214313">
              <a:lnSpc>
                <a:spcPct val="150000"/>
              </a:lnSpc>
              <a:buFont typeface="Arial" panose="020B0604020202020204" pitchFamily="34" charset="0"/>
              <a:buChar char="•"/>
            </a:pPr>
            <a:r>
              <a:rPr lang="en-CA" sz="1500" dirty="0"/>
              <a:t>OPSA</a:t>
            </a:r>
          </a:p>
          <a:p>
            <a:pPr marL="214313" indent="-214313">
              <a:lnSpc>
                <a:spcPct val="150000"/>
              </a:lnSpc>
              <a:buFont typeface="Arial" panose="020B0604020202020204" pitchFamily="34" charset="0"/>
              <a:buChar char="•"/>
            </a:pPr>
            <a:r>
              <a:rPr lang="en-CA" sz="1500" dirty="0"/>
              <a:t>Policing Services</a:t>
            </a:r>
          </a:p>
          <a:p>
            <a:pPr marL="214313" indent="-214313">
              <a:lnSpc>
                <a:spcPct val="150000"/>
              </a:lnSpc>
              <a:buFont typeface="Arial" panose="020B0604020202020204" pitchFamily="34" charset="0"/>
              <a:buChar char="•"/>
            </a:pPr>
            <a:endParaRPr lang="en-CA" sz="1500" dirty="0"/>
          </a:p>
        </p:txBody>
      </p:sp>
    </p:spTree>
    <p:extLst>
      <p:ext uri="{BB962C8B-B14F-4D97-AF65-F5344CB8AC3E}">
        <p14:creationId xmlns:p14="http://schemas.microsoft.com/office/powerpoint/2010/main" val="3238667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E26808-5303-44A3-ADD6-8D4570060936}"/>
              </a:ext>
            </a:extLst>
          </p:cNvPr>
          <p:cNvSpPr txBox="1"/>
          <p:nvPr/>
        </p:nvSpPr>
        <p:spPr>
          <a:xfrm>
            <a:off x="2949280" y="186800"/>
            <a:ext cx="3245440" cy="523220"/>
          </a:xfrm>
          <a:prstGeom prst="rect">
            <a:avLst/>
          </a:prstGeom>
          <a:noFill/>
        </p:spPr>
        <p:txBody>
          <a:bodyPr wrap="none" rtlCol="0">
            <a:spAutoFit/>
          </a:bodyPr>
          <a:lstStyle/>
          <a:p>
            <a:r>
              <a:rPr lang="en-CA" sz="2800" dirty="0"/>
              <a:t>Scenario Background</a:t>
            </a:r>
          </a:p>
        </p:txBody>
      </p:sp>
      <p:sp>
        <p:nvSpPr>
          <p:cNvPr id="3" name="Rectangle 2">
            <a:extLst>
              <a:ext uri="{FF2B5EF4-FFF2-40B4-BE49-F238E27FC236}">
                <a16:creationId xmlns:a16="http://schemas.microsoft.com/office/drawing/2014/main" id="{18244F1F-8054-463E-B4D4-BF7ABDEBD8A5}"/>
              </a:ext>
            </a:extLst>
          </p:cNvPr>
          <p:cNvSpPr/>
          <p:nvPr/>
        </p:nvSpPr>
        <p:spPr>
          <a:xfrm>
            <a:off x="240145" y="862946"/>
            <a:ext cx="8814207" cy="5447645"/>
          </a:xfrm>
          <a:prstGeom prst="rect">
            <a:avLst/>
          </a:prstGeom>
        </p:spPr>
        <p:txBody>
          <a:bodyPr wrap="square">
            <a:spAutoFit/>
          </a:bodyPr>
          <a:lstStyle/>
          <a:p>
            <a:pPr marL="285750" indent="-285750">
              <a:buFont typeface="Arial" panose="020B0604020202020204" pitchFamily="34" charset="0"/>
              <a:buChar char="•"/>
            </a:pPr>
            <a:r>
              <a:rPr lang="en-CA" sz="2400" dirty="0">
                <a:latin typeface="Calibri" panose="020F0502020204030204" pitchFamily="34" charset="0"/>
                <a:ea typeface="Calibri" panose="020F0502020204030204" pitchFamily="34" charset="0"/>
                <a:cs typeface="Times New Roman" panose="02020603050405020304" pitchFamily="18" charset="0"/>
              </a:rPr>
              <a:t>The last few days of May have set near record-breaking temperatures as a heat wave impacted the province</a:t>
            </a:r>
          </a:p>
          <a:p>
            <a:pPr marL="285750" indent="-285750">
              <a:buFont typeface="Arial" panose="020B0604020202020204" pitchFamily="34" charset="0"/>
              <a:buChar char="•"/>
            </a:pPr>
            <a:endParaRPr lang="en-CA" sz="2400"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dirty="0"/>
              <a:t>The heat wave broke with the passage of a powerful post tropical storm, CHARLIE, which affected the province beginning late on Monday June 1 bringing heavy rain and intense wind across the province.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CA" sz="2400" dirty="0"/>
              <a:t>The combination of astronomical and meteorological conditions will result in several sites exceeding stage 4 (major flooding).</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Many coastal communities will likely exceed stage 4 (major flooding) Monday evening into Monday night.</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2760057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6550A-E94F-4BAC-A14A-E34C35CF5413}"/>
              </a:ext>
            </a:extLst>
          </p:cNvPr>
          <p:cNvSpPr/>
          <p:nvPr/>
        </p:nvSpPr>
        <p:spPr>
          <a:xfrm>
            <a:off x="183097" y="0"/>
            <a:ext cx="8597153" cy="5755422"/>
          </a:xfrm>
          <a:prstGeom prst="rect">
            <a:avLst/>
          </a:prstGeom>
        </p:spPr>
        <p:txBody>
          <a:bodyPr wrap="square">
            <a:spAutoFit/>
          </a:bodyPr>
          <a:lstStyle/>
          <a:p>
            <a:pPr algn="ctr">
              <a:defRPr/>
            </a:pPr>
            <a:r>
              <a:rPr lang="en-CA" altLang="en-US" sz="2800" b="1" dirty="0"/>
              <a:t>Scenario Warm Start</a:t>
            </a:r>
          </a:p>
          <a:p>
            <a:pPr algn="ctr">
              <a:defRPr/>
            </a:pPr>
            <a:endParaRPr lang="en-CA" altLang="en-US" sz="2800" dirty="0"/>
          </a:p>
          <a:p>
            <a:pPr marL="457200" indent="-457200">
              <a:buFont typeface="Arial" panose="020B0604020202020204" pitchFamily="34" charset="0"/>
              <a:buChar char="•"/>
              <a:defRPr/>
            </a:pPr>
            <a:r>
              <a:rPr lang="en-CA" altLang="en-US" sz="2400" dirty="0"/>
              <a:t>A record setting heat wave has been impacting the province for three days followed by a high intensity tropical storm.</a:t>
            </a:r>
          </a:p>
          <a:p>
            <a:pPr marL="457200" indent="-457200">
              <a:buFont typeface="Arial" panose="020B0604020202020204" pitchFamily="34" charset="0"/>
              <a:buChar char="•"/>
              <a:defRPr/>
            </a:pPr>
            <a:endParaRPr lang="en-CA" altLang="en-US" sz="2400" dirty="0"/>
          </a:p>
          <a:p>
            <a:pPr marL="457200" indent="-457200">
              <a:buFont typeface="Arial" panose="020B0604020202020204" pitchFamily="34" charset="0"/>
              <a:buChar char="•"/>
              <a:defRPr/>
            </a:pPr>
            <a:r>
              <a:rPr lang="en-CA" altLang="en-US" sz="2400" dirty="0"/>
              <a:t>The province is experiencing significant impacts, power outages due to increased demand and downed lines, municipal water supply problems, many hospitals working well above capacity, school closures.</a:t>
            </a:r>
          </a:p>
          <a:p>
            <a:pPr marL="457200" indent="-457200">
              <a:buFont typeface="Arial" panose="020B0604020202020204" pitchFamily="34" charset="0"/>
              <a:buChar char="•"/>
              <a:defRPr/>
            </a:pPr>
            <a:endParaRPr lang="en-CA" altLang="en-US" sz="2400" dirty="0"/>
          </a:p>
          <a:p>
            <a:pPr marL="457200" indent="-457200">
              <a:buFont typeface="Arial" panose="020B0604020202020204" pitchFamily="34" charset="0"/>
              <a:buChar char="•"/>
              <a:defRPr/>
            </a:pPr>
            <a:r>
              <a:rPr lang="en-CA" altLang="en-US" sz="2400" dirty="0"/>
              <a:t>Local impacts include inland and coastal flooding, road and culvert wash outs, forest fires in the northern part of the province.</a:t>
            </a:r>
          </a:p>
          <a:p>
            <a:pPr marL="457200" indent="-457200">
              <a:buFont typeface="Arial" panose="020B0604020202020204" pitchFamily="34" charset="0"/>
              <a:buChar char="•"/>
              <a:defRPr/>
            </a:pPr>
            <a:endParaRPr lang="en-CA" altLang="en-US" sz="2400" dirty="0"/>
          </a:p>
          <a:p>
            <a:pPr marL="457200" indent="-457200">
              <a:buFont typeface="Arial" panose="020B0604020202020204" pitchFamily="34" charset="0"/>
              <a:buChar char="•"/>
              <a:defRPr/>
            </a:pPr>
            <a:r>
              <a:rPr lang="en-CA" altLang="en-US" sz="2400" dirty="0"/>
              <a:t>Increased demand on the first responder community.</a:t>
            </a:r>
          </a:p>
        </p:txBody>
      </p:sp>
    </p:spTree>
    <p:extLst>
      <p:ext uri="{BB962C8B-B14F-4D97-AF65-F5344CB8AC3E}">
        <p14:creationId xmlns:p14="http://schemas.microsoft.com/office/powerpoint/2010/main" val="28665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DCE1-DC6E-4B85-8433-93CC767495FA}"/>
              </a:ext>
            </a:extLst>
          </p:cNvPr>
          <p:cNvSpPr>
            <a:spLocks noGrp="1"/>
          </p:cNvSpPr>
          <p:nvPr>
            <p:ph type="title"/>
          </p:nvPr>
        </p:nvSpPr>
        <p:spPr/>
        <p:txBody>
          <a:bodyPr/>
          <a:lstStyle/>
          <a:p>
            <a:pPr algn="ctr"/>
            <a:r>
              <a:rPr lang="en-CA" dirty="0"/>
              <a:t>Exercise Brunswick Charlie 2020 </a:t>
            </a:r>
            <a:br>
              <a:rPr lang="en-CA" dirty="0"/>
            </a:br>
            <a:r>
              <a:rPr lang="en-CA" dirty="0"/>
              <a:t>Logo</a:t>
            </a:r>
          </a:p>
        </p:txBody>
      </p:sp>
      <p:pic>
        <p:nvPicPr>
          <p:cNvPr id="5" name="Content Placeholder 4" descr="A close up of a logo&#10;&#10;Description generated with very high confidence">
            <a:extLst>
              <a:ext uri="{FF2B5EF4-FFF2-40B4-BE49-F238E27FC236}">
                <a16:creationId xmlns:a16="http://schemas.microsoft.com/office/drawing/2014/main" id="{89DBB0C2-D3C9-495F-9082-C26639E2AB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9516" y="2869526"/>
            <a:ext cx="7744968" cy="1977390"/>
          </a:xfrm>
        </p:spPr>
      </p:pic>
    </p:spTree>
    <p:extLst>
      <p:ext uri="{BB962C8B-B14F-4D97-AF65-F5344CB8AC3E}">
        <p14:creationId xmlns:p14="http://schemas.microsoft.com/office/powerpoint/2010/main" val="1792348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474E77-6B9A-4700-883B-6AF34AAF0C4E}"/>
              </a:ext>
            </a:extLst>
          </p:cNvPr>
          <p:cNvSpPr/>
          <p:nvPr/>
        </p:nvSpPr>
        <p:spPr>
          <a:xfrm>
            <a:off x="502023" y="107575"/>
            <a:ext cx="8507506" cy="6063198"/>
          </a:xfrm>
          <a:prstGeom prst="rect">
            <a:avLst/>
          </a:prstGeom>
        </p:spPr>
        <p:txBody>
          <a:bodyPr wrap="square">
            <a:spAutoFit/>
          </a:bodyPr>
          <a:lstStyle/>
          <a:p>
            <a:pPr algn="ctr">
              <a:defRPr/>
            </a:pPr>
            <a:r>
              <a:rPr lang="en-CA" altLang="en-US" sz="2800" b="1" dirty="0"/>
              <a:t>Scenario Warm Start what have we done</a:t>
            </a:r>
          </a:p>
          <a:p>
            <a:pPr marL="285750" indent="-285750">
              <a:buFont typeface="Arial" panose="020B0604020202020204" pitchFamily="34" charset="0"/>
              <a:buChar char="•"/>
            </a:pPr>
            <a:r>
              <a:rPr lang="en-US" altLang="en-US" dirty="0"/>
              <a:t>PEOC activated</a:t>
            </a:r>
          </a:p>
          <a:p>
            <a:endParaRPr lang="en-CA" altLang="en-US" dirty="0"/>
          </a:p>
          <a:p>
            <a:pPr marL="285750" indent="-285750">
              <a:buFont typeface="Arial" panose="020B0604020202020204" pitchFamily="34" charset="0"/>
              <a:buChar char="•"/>
            </a:pPr>
            <a:r>
              <a:rPr lang="en-US" altLang="en-US" dirty="0"/>
              <a:t>REOCS activated  </a:t>
            </a:r>
          </a:p>
          <a:p>
            <a:pPr marL="285750" indent="-285750">
              <a:buFont typeface="Arial" panose="020B0604020202020204" pitchFamily="34" charset="0"/>
              <a:buChar char="•"/>
            </a:pPr>
            <a:endParaRPr lang="en-CA" altLang="en-US" dirty="0"/>
          </a:p>
          <a:p>
            <a:pPr marL="285750" indent="-285750">
              <a:buFont typeface="Arial" panose="020B0604020202020204" pitchFamily="34" charset="0"/>
              <a:buChar char="•"/>
            </a:pPr>
            <a:r>
              <a:rPr lang="en-US" altLang="en-US" dirty="0"/>
              <a:t>Critical Infrastructure impact assessment and mitigation being coordinated by NB Security Directorate.</a:t>
            </a:r>
          </a:p>
          <a:p>
            <a:pPr marL="285750" indent="-285750">
              <a:buFont typeface="Arial" panose="020B0604020202020204" pitchFamily="34" charset="0"/>
              <a:buChar char="•"/>
            </a:pPr>
            <a:endParaRPr lang="en-CA" altLang="en-US" dirty="0"/>
          </a:p>
          <a:p>
            <a:pPr marL="285750" indent="-285750">
              <a:buFont typeface="Arial" panose="020B0604020202020204" pitchFamily="34" charset="0"/>
              <a:buChar char="•"/>
            </a:pPr>
            <a:r>
              <a:rPr lang="en-US" altLang="en-US" dirty="0"/>
              <a:t>NBEMO &amp; Dept of Health issued Public Advisories.</a:t>
            </a:r>
          </a:p>
          <a:p>
            <a:pPr marL="285750" indent="-285750">
              <a:buFont typeface="Arial" panose="020B0604020202020204" pitchFamily="34" charset="0"/>
              <a:buChar char="•"/>
            </a:pPr>
            <a:endParaRPr lang="en-CA" altLang="en-US" dirty="0"/>
          </a:p>
          <a:p>
            <a:pPr marL="285750" indent="-285750">
              <a:buFont typeface="Arial" panose="020B0604020202020204" pitchFamily="34" charset="0"/>
              <a:buChar char="•"/>
            </a:pPr>
            <a:r>
              <a:rPr lang="en-US" altLang="en-US" dirty="0"/>
              <a:t>DTI crews fully mobilized to address road closures.</a:t>
            </a:r>
          </a:p>
          <a:p>
            <a:pPr marL="285750" indent="-285750">
              <a:buFont typeface="Arial" panose="020B0604020202020204" pitchFamily="34" charset="0"/>
              <a:buChar char="•"/>
            </a:pPr>
            <a:endParaRPr lang="en-CA" altLang="en-US" dirty="0"/>
          </a:p>
          <a:p>
            <a:pPr marL="285750" indent="-285750">
              <a:buFont typeface="Arial" panose="020B0604020202020204" pitchFamily="34" charset="0"/>
              <a:buChar char="•"/>
            </a:pPr>
            <a:r>
              <a:rPr lang="en-US" altLang="en-US" dirty="0"/>
              <a:t>Communications through NBEMO and NB Power will be aligned to get messaging out to the public.</a:t>
            </a:r>
          </a:p>
          <a:p>
            <a:r>
              <a:rPr lang="en-US" altLang="en-US" dirty="0"/>
              <a:t> </a:t>
            </a:r>
            <a:endParaRPr lang="en-CA" altLang="en-US" dirty="0"/>
          </a:p>
          <a:p>
            <a:pPr marL="285750" indent="-285750">
              <a:buFont typeface="Arial" panose="020B0604020202020204" pitchFamily="34" charset="0"/>
              <a:buChar char="•"/>
            </a:pPr>
            <a:r>
              <a:rPr lang="en-US" altLang="en-US" dirty="0"/>
              <a:t>Coordination with Bell Aliant to resolve emergency communication and cell phone outages.</a:t>
            </a:r>
            <a:endParaRPr lang="en-CA" altLang="en-US" dirty="0"/>
          </a:p>
          <a:p>
            <a:pPr marL="285750" indent="-285750">
              <a:buFont typeface="Arial" panose="020B0604020202020204" pitchFamily="34" charset="0"/>
              <a:buChar char="•"/>
            </a:pPr>
            <a:r>
              <a:rPr lang="en-US" altLang="en-US" dirty="0"/>
              <a:t>NB Power has activated EOC and conducting assessments for posting of ETRs</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a:t>Health preparing news release on food handling during power outage.</a:t>
            </a:r>
            <a:endParaRPr lang="en-CA" altLang="en-US" dirty="0"/>
          </a:p>
          <a:p>
            <a:pPr>
              <a:defRPr/>
            </a:pPr>
            <a:endParaRPr lang="en-CA" altLang="en-US" dirty="0"/>
          </a:p>
        </p:txBody>
      </p:sp>
    </p:spTree>
    <p:extLst>
      <p:ext uri="{BB962C8B-B14F-4D97-AF65-F5344CB8AC3E}">
        <p14:creationId xmlns:p14="http://schemas.microsoft.com/office/powerpoint/2010/main" val="3812500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939259-1054-4EA1-BD04-6D4C4DE29909}"/>
              </a:ext>
            </a:extLst>
          </p:cNvPr>
          <p:cNvSpPr txBox="1"/>
          <p:nvPr/>
        </p:nvSpPr>
        <p:spPr>
          <a:xfrm>
            <a:off x="2595418" y="0"/>
            <a:ext cx="3119272" cy="523220"/>
          </a:xfrm>
          <a:prstGeom prst="rect">
            <a:avLst/>
          </a:prstGeom>
          <a:noFill/>
        </p:spPr>
        <p:txBody>
          <a:bodyPr wrap="square" rtlCol="0">
            <a:spAutoFit/>
          </a:bodyPr>
          <a:lstStyle/>
          <a:p>
            <a:r>
              <a:rPr lang="en-CA" sz="2800" dirty="0"/>
              <a:t>Scenario Timeline </a:t>
            </a:r>
          </a:p>
        </p:txBody>
      </p:sp>
      <p:sp>
        <p:nvSpPr>
          <p:cNvPr id="6" name="Rectangle 5">
            <a:extLst>
              <a:ext uri="{FF2B5EF4-FFF2-40B4-BE49-F238E27FC236}">
                <a16:creationId xmlns:a16="http://schemas.microsoft.com/office/drawing/2014/main" id="{9023F32F-99ED-4102-B735-45746514632A}"/>
              </a:ext>
            </a:extLst>
          </p:cNvPr>
          <p:cNvSpPr/>
          <p:nvPr/>
        </p:nvSpPr>
        <p:spPr>
          <a:xfrm>
            <a:off x="92365" y="567770"/>
            <a:ext cx="8820726" cy="2008171"/>
          </a:xfrm>
          <a:prstGeom prst="rect">
            <a:avLst/>
          </a:prstGeom>
        </p:spPr>
        <p:txBody>
          <a:bodyPr wrap="square">
            <a:spAutoFit/>
          </a:bodyPr>
          <a:lstStyle/>
          <a:p>
            <a:pPr lvl="2">
              <a:spcBef>
                <a:spcPct val="0"/>
              </a:spcBef>
              <a:defRPr/>
            </a:pPr>
            <a:r>
              <a:rPr lang="en-CA" altLang="en-US" sz="2000" dirty="0"/>
              <a:t>Exercise to occur from 8 am – 8 pm 2 June 2020 (actual date),  with warm start commencing 26 – 29 May (build up to heat wave) 29  to 31 May (heat wave), 1 June  (tropical storm).</a:t>
            </a:r>
          </a:p>
          <a:p>
            <a:pPr lvl="2">
              <a:spcBef>
                <a:spcPct val="0"/>
              </a:spcBef>
              <a:defRPr/>
            </a:pPr>
            <a:r>
              <a:rPr lang="en-CA" altLang="en-US" sz="2000" dirty="0"/>
              <a:t>Heat wave will be causing heat related impacts that communities are dealing with. Then on 1st June the tropical storm will not only complicate the impacts already being dealt with, but cause a new set.</a:t>
            </a:r>
          </a:p>
        </p:txBody>
      </p:sp>
      <p:cxnSp>
        <p:nvCxnSpPr>
          <p:cNvPr id="7" name="Straight Arrow Connector 6">
            <a:extLst>
              <a:ext uri="{FF2B5EF4-FFF2-40B4-BE49-F238E27FC236}">
                <a16:creationId xmlns:a16="http://schemas.microsoft.com/office/drawing/2014/main" id="{38764F2D-41FE-462C-A4D7-9118D3282AD5}"/>
              </a:ext>
            </a:extLst>
          </p:cNvPr>
          <p:cNvCxnSpPr/>
          <p:nvPr/>
        </p:nvCxnSpPr>
        <p:spPr>
          <a:xfrm>
            <a:off x="358587" y="3419383"/>
            <a:ext cx="865990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02DFF70-41A4-4507-8970-6DDF01E2C123}"/>
              </a:ext>
            </a:extLst>
          </p:cNvPr>
          <p:cNvSpPr txBox="1"/>
          <p:nvPr/>
        </p:nvSpPr>
        <p:spPr>
          <a:xfrm>
            <a:off x="2931459" y="2788024"/>
            <a:ext cx="1855693" cy="369332"/>
          </a:xfrm>
          <a:prstGeom prst="rect">
            <a:avLst/>
          </a:prstGeom>
          <a:noFill/>
        </p:spPr>
        <p:txBody>
          <a:bodyPr wrap="square" rtlCol="0">
            <a:spAutoFit/>
          </a:bodyPr>
          <a:lstStyle/>
          <a:p>
            <a:r>
              <a:rPr lang="en-CA" dirty="0"/>
              <a:t>May</a:t>
            </a:r>
          </a:p>
        </p:txBody>
      </p:sp>
      <p:sp>
        <p:nvSpPr>
          <p:cNvPr id="10" name="TextBox 9">
            <a:extLst>
              <a:ext uri="{FF2B5EF4-FFF2-40B4-BE49-F238E27FC236}">
                <a16:creationId xmlns:a16="http://schemas.microsoft.com/office/drawing/2014/main" id="{66F294DC-2DE0-401F-8F70-B7A589B130DB}"/>
              </a:ext>
            </a:extLst>
          </p:cNvPr>
          <p:cNvSpPr txBox="1"/>
          <p:nvPr/>
        </p:nvSpPr>
        <p:spPr>
          <a:xfrm>
            <a:off x="7611035" y="2788024"/>
            <a:ext cx="726141" cy="369332"/>
          </a:xfrm>
          <a:prstGeom prst="rect">
            <a:avLst/>
          </a:prstGeom>
          <a:noFill/>
        </p:spPr>
        <p:txBody>
          <a:bodyPr wrap="square" rtlCol="0">
            <a:spAutoFit/>
          </a:bodyPr>
          <a:lstStyle/>
          <a:p>
            <a:r>
              <a:rPr lang="en-CA" dirty="0"/>
              <a:t>June</a:t>
            </a:r>
          </a:p>
        </p:txBody>
      </p:sp>
      <p:sp>
        <p:nvSpPr>
          <p:cNvPr id="12" name="Rectangle 11">
            <a:extLst>
              <a:ext uri="{FF2B5EF4-FFF2-40B4-BE49-F238E27FC236}">
                <a16:creationId xmlns:a16="http://schemas.microsoft.com/office/drawing/2014/main" id="{98038F62-87CC-4DB4-AC33-765BC9F7CBA5}"/>
              </a:ext>
            </a:extLst>
          </p:cNvPr>
          <p:cNvSpPr/>
          <p:nvPr/>
        </p:nvSpPr>
        <p:spPr>
          <a:xfrm>
            <a:off x="1964163" y="3344073"/>
            <a:ext cx="441147" cy="369332"/>
          </a:xfrm>
          <a:prstGeom prst="rect">
            <a:avLst/>
          </a:prstGeom>
        </p:spPr>
        <p:txBody>
          <a:bodyPr wrap="none">
            <a:spAutoFit/>
          </a:bodyPr>
          <a:lstStyle/>
          <a:p>
            <a:pPr algn="ctr">
              <a:spcBef>
                <a:spcPct val="0"/>
              </a:spcBef>
            </a:pPr>
            <a:r>
              <a:rPr lang="en-CA" altLang="en-US" dirty="0">
                <a:latin typeface="Arial" panose="020B0604020202020204" pitchFamily="34" charset="0"/>
              </a:rPr>
              <a:t>27</a:t>
            </a:r>
          </a:p>
        </p:txBody>
      </p:sp>
      <p:sp>
        <p:nvSpPr>
          <p:cNvPr id="13" name="Rectangle 12">
            <a:extLst>
              <a:ext uri="{FF2B5EF4-FFF2-40B4-BE49-F238E27FC236}">
                <a16:creationId xmlns:a16="http://schemas.microsoft.com/office/drawing/2014/main" id="{40679567-1C67-468B-BD04-47C05FA0DA20}"/>
              </a:ext>
            </a:extLst>
          </p:cNvPr>
          <p:cNvSpPr/>
          <p:nvPr/>
        </p:nvSpPr>
        <p:spPr>
          <a:xfrm>
            <a:off x="2778340" y="3331313"/>
            <a:ext cx="505268" cy="369332"/>
          </a:xfrm>
          <a:prstGeom prst="rect">
            <a:avLst/>
          </a:prstGeom>
        </p:spPr>
        <p:txBody>
          <a:bodyPr wrap="none">
            <a:spAutoFit/>
          </a:bodyPr>
          <a:lstStyle/>
          <a:p>
            <a:pPr algn="ctr">
              <a:spcBef>
                <a:spcPct val="0"/>
              </a:spcBef>
            </a:pPr>
            <a:r>
              <a:rPr lang="en-CA" altLang="en-US" dirty="0">
                <a:latin typeface="Arial" panose="020B0604020202020204" pitchFamily="34" charset="0"/>
              </a:rPr>
              <a:t>28 </a:t>
            </a:r>
          </a:p>
        </p:txBody>
      </p:sp>
      <p:sp>
        <p:nvSpPr>
          <p:cNvPr id="14" name="Rectangle 13">
            <a:extLst>
              <a:ext uri="{FF2B5EF4-FFF2-40B4-BE49-F238E27FC236}">
                <a16:creationId xmlns:a16="http://schemas.microsoft.com/office/drawing/2014/main" id="{59D74A5B-AFC3-4D23-B4FA-D883B7AE6BFC}"/>
              </a:ext>
            </a:extLst>
          </p:cNvPr>
          <p:cNvSpPr/>
          <p:nvPr/>
        </p:nvSpPr>
        <p:spPr>
          <a:xfrm>
            <a:off x="1063251" y="3344073"/>
            <a:ext cx="441146" cy="369332"/>
          </a:xfrm>
          <a:prstGeom prst="rect">
            <a:avLst/>
          </a:prstGeom>
        </p:spPr>
        <p:txBody>
          <a:bodyPr wrap="none">
            <a:spAutoFit/>
          </a:bodyPr>
          <a:lstStyle/>
          <a:p>
            <a:pPr algn="ctr">
              <a:spcBef>
                <a:spcPct val="0"/>
              </a:spcBef>
            </a:pPr>
            <a:r>
              <a:rPr lang="en-CA" altLang="en-US" dirty="0">
                <a:latin typeface="Arial" panose="020B0604020202020204" pitchFamily="34" charset="0"/>
              </a:rPr>
              <a:t>26</a:t>
            </a:r>
          </a:p>
        </p:txBody>
      </p:sp>
      <p:sp>
        <p:nvSpPr>
          <p:cNvPr id="15" name="Rectangle 14">
            <a:extLst>
              <a:ext uri="{FF2B5EF4-FFF2-40B4-BE49-F238E27FC236}">
                <a16:creationId xmlns:a16="http://schemas.microsoft.com/office/drawing/2014/main" id="{37888D6B-3EBD-46B3-9217-FE160D5A7842}"/>
              </a:ext>
            </a:extLst>
          </p:cNvPr>
          <p:cNvSpPr/>
          <p:nvPr/>
        </p:nvSpPr>
        <p:spPr>
          <a:xfrm flipH="1">
            <a:off x="3587016" y="3351733"/>
            <a:ext cx="441147" cy="369332"/>
          </a:xfrm>
          <a:prstGeom prst="rect">
            <a:avLst/>
          </a:prstGeom>
        </p:spPr>
        <p:txBody>
          <a:bodyPr wrap="square">
            <a:spAutoFit/>
          </a:bodyPr>
          <a:lstStyle/>
          <a:p>
            <a:pPr algn="ctr">
              <a:spcBef>
                <a:spcPct val="0"/>
              </a:spcBef>
            </a:pPr>
            <a:r>
              <a:rPr lang="en-CA" altLang="en-US" dirty="0">
                <a:latin typeface="Arial" panose="020B0604020202020204" pitchFamily="34" charset="0"/>
              </a:rPr>
              <a:t>29</a:t>
            </a:r>
          </a:p>
        </p:txBody>
      </p:sp>
      <p:sp>
        <p:nvSpPr>
          <p:cNvPr id="17" name="Rectangle 16">
            <a:extLst>
              <a:ext uri="{FF2B5EF4-FFF2-40B4-BE49-F238E27FC236}">
                <a16:creationId xmlns:a16="http://schemas.microsoft.com/office/drawing/2014/main" id="{C4328973-F9C8-4DE5-9706-502F0369853D}"/>
              </a:ext>
            </a:extLst>
          </p:cNvPr>
          <p:cNvSpPr/>
          <p:nvPr/>
        </p:nvSpPr>
        <p:spPr>
          <a:xfrm>
            <a:off x="5272978" y="3344073"/>
            <a:ext cx="505268" cy="369332"/>
          </a:xfrm>
          <a:prstGeom prst="rect">
            <a:avLst/>
          </a:prstGeom>
        </p:spPr>
        <p:txBody>
          <a:bodyPr wrap="square">
            <a:spAutoFit/>
          </a:bodyPr>
          <a:lstStyle/>
          <a:p>
            <a:pPr algn="ctr">
              <a:spcBef>
                <a:spcPct val="0"/>
              </a:spcBef>
            </a:pPr>
            <a:r>
              <a:rPr lang="en-CA" altLang="en-US" dirty="0">
                <a:latin typeface="Arial" panose="020B0604020202020204" pitchFamily="34" charset="0"/>
              </a:rPr>
              <a:t>31</a:t>
            </a:r>
          </a:p>
        </p:txBody>
      </p:sp>
      <p:sp>
        <p:nvSpPr>
          <p:cNvPr id="18" name="Rectangle 17">
            <a:extLst>
              <a:ext uri="{FF2B5EF4-FFF2-40B4-BE49-F238E27FC236}">
                <a16:creationId xmlns:a16="http://schemas.microsoft.com/office/drawing/2014/main" id="{E7510915-749C-4B9D-A999-69E441501C4C}"/>
              </a:ext>
            </a:extLst>
          </p:cNvPr>
          <p:cNvSpPr/>
          <p:nvPr/>
        </p:nvSpPr>
        <p:spPr>
          <a:xfrm>
            <a:off x="4351426" y="3337957"/>
            <a:ext cx="441147" cy="369332"/>
          </a:xfrm>
          <a:prstGeom prst="rect">
            <a:avLst/>
          </a:prstGeom>
        </p:spPr>
        <p:txBody>
          <a:bodyPr wrap="none">
            <a:spAutoFit/>
          </a:bodyPr>
          <a:lstStyle/>
          <a:p>
            <a:pPr algn="ctr">
              <a:spcBef>
                <a:spcPct val="0"/>
              </a:spcBef>
            </a:pPr>
            <a:r>
              <a:rPr lang="en-CA" altLang="en-US" dirty="0">
                <a:latin typeface="Arial" panose="020B0604020202020204" pitchFamily="34" charset="0"/>
              </a:rPr>
              <a:t>30</a:t>
            </a:r>
          </a:p>
        </p:txBody>
      </p:sp>
      <p:sp>
        <p:nvSpPr>
          <p:cNvPr id="19" name="Rectangle 18">
            <a:extLst>
              <a:ext uri="{FF2B5EF4-FFF2-40B4-BE49-F238E27FC236}">
                <a16:creationId xmlns:a16="http://schemas.microsoft.com/office/drawing/2014/main" id="{0884BB61-839A-4AAD-AAA9-903761D8F797}"/>
              </a:ext>
            </a:extLst>
          </p:cNvPr>
          <p:cNvSpPr/>
          <p:nvPr/>
        </p:nvSpPr>
        <p:spPr>
          <a:xfrm>
            <a:off x="6302582" y="3351733"/>
            <a:ext cx="441147" cy="369332"/>
          </a:xfrm>
          <a:prstGeom prst="rect">
            <a:avLst/>
          </a:prstGeom>
        </p:spPr>
        <p:txBody>
          <a:bodyPr wrap="square">
            <a:spAutoFit/>
          </a:bodyPr>
          <a:lstStyle/>
          <a:p>
            <a:pPr algn="ctr">
              <a:spcBef>
                <a:spcPct val="0"/>
              </a:spcBef>
            </a:pPr>
            <a:r>
              <a:rPr lang="en-CA" altLang="en-US" dirty="0">
                <a:latin typeface="Arial" panose="020B0604020202020204" pitchFamily="34" charset="0"/>
              </a:rPr>
              <a:t>1</a:t>
            </a:r>
          </a:p>
        </p:txBody>
      </p:sp>
      <p:sp>
        <p:nvSpPr>
          <p:cNvPr id="20" name="Rectangle 19">
            <a:extLst>
              <a:ext uri="{FF2B5EF4-FFF2-40B4-BE49-F238E27FC236}">
                <a16:creationId xmlns:a16="http://schemas.microsoft.com/office/drawing/2014/main" id="{F4235573-6008-48E2-8236-80F7602BCDA9}"/>
              </a:ext>
            </a:extLst>
          </p:cNvPr>
          <p:cNvSpPr/>
          <p:nvPr/>
        </p:nvSpPr>
        <p:spPr>
          <a:xfrm>
            <a:off x="7020750" y="3369425"/>
            <a:ext cx="721555" cy="369332"/>
          </a:xfrm>
          <a:prstGeom prst="rect">
            <a:avLst/>
          </a:prstGeom>
        </p:spPr>
        <p:txBody>
          <a:bodyPr wrap="square">
            <a:spAutoFit/>
          </a:bodyPr>
          <a:lstStyle/>
          <a:p>
            <a:pPr algn="ctr">
              <a:spcBef>
                <a:spcPct val="0"/>
              </a:spcBef>
            </a:pPr>
            <a:r>
              <a:rPr lang="en-CA" altLang="en-US" dirty="0">
                <a:latin typeface="Arial" panose="020B0604020202020204" pitchFamily="34" charset="0"/>
              </a:rPr>
              <a:t>2</a:t>
            </a:r>
          </a:p>
        </p:txBody>
      </p:sp>
      <p:sp>
        <p:nvSpPr>
          <p:cNvPr id="21" name="Rectangle 20">
            <a:extLst>
              <a:ext uri="{FF2B5EF4-FFF2-40B4-BE49-F238E27FC236}">
                <a16:creationId xmlns:a16="http://schemas.microsoft.com/office/drawing/2014/main" id="{81EBC124-7BBD-40E3-8CD1-EACAC9312EC4}"/>
              </a:ext>
            </a:extLst>
          </p:cNvPr>
          <p:cNvSpPr/>
          <p:nvPr/>
        </p:nvSpPr>
        <p:spPr>
          <a:xfrm>
            <a:off x="7836879" y="3359156"/>
            <a:ext cx="833717" cy="369332"/>
          </a:xfrm>
          <a:prstGeom prst="rect">
            <a:avLst/>
          </a:prstGeom>
        </p:spPr>
        <p:txBody>
          <a:bodyPr wrap="square">
            <a:spAutoFit/>
          </a:bodyPr>
          <a:lstStyle/>
          <a:p>
            <a:pPr algn="ctr">
              <a:spcBef>
                <a:spcPct val="0"/>
              </a:spcBef>
            </a:pPr>
            <a:r>
              <a:rPr lang="en-CA" altLang="en-US" dirty="0">
                <a:latin typeface="Arial" panose="020B0604020202020204" pitchFamily="34" charset="0"/>
              </a:rPr>
              <a:t>3</a:t>
            </a:r>
          </a:p>
        </p:txBody>
      </p:sp>
      <p:sp>
        <p:nvSpPr>
          <p:cNvPr id="23" name="Rectangle: Diagonal Corners Rounded 22">
            <a:extLst>
              <a:ext uri="{FF2B5EF4-FFF2-40B4-BE49-F238E27FC236}">
                <a16:creationId xmlns:a16="http://schemas.microsoft.com/office/drawing/2014/main" id="{F56C001F-21B6-41F0-B89F-3E67C94408E5}"/>
              </a:ext>
            </a:extLst>
          </p:cNvPr>
          <p:cNvSpPr/>
          <p:nvPr/>
        </p:nvSpPr>
        <p:spPr>
          <a:xfrm>
            <a:off x="857959" y="3813705"/>
            <a:ext cx="2844465" cy="914400"/>
          </a:xfrm>
          <a:prstGeom prst="round2DiagRect">
            <a:avLst>
              <a:gd name="adj1" fmla="val 16667"/>
              <a:gd name="adj2" fmla="val 156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Scenario warm start, ECCC updates, Social Media, Test</a:t>
            </a:r>
          </a:p>
        </p:txBody>
      </p:sp>
      <p:sp>
        <p:nvSpPr>
          <p:cNvPr id="24" name="Rectangle: Diagonal Corners Rounded 23">
            <a:extLst>
              <a:ext uri="{FF2B5EF4-FFF2-40B4-BE49-F238E27FC236}">
                <a16:creationId xmlns:a16="http://schemas.microsoft.com/office/drawing/2014/main" id="{084767DF-99FC-4715-B769-ADF63DF298CE}"/>
              </a:ext>
            </a:extLst>
          </p:cNvPr>
          <p:cNvSpPr/>
          <p:nvPr/>
        </p:nvSpPr>
        <p:spPr>
          <a:xfrm>
            <a:off x="3826595" y="3781055"/>
            <a:ext cx="1981199" cy="91440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Heat Wave </a:t>
            </a:r>
          </a:p>
        </p:txBody>
      </p:sp>
      <p:sp>
        <p:nvSpPr>
          <p:cNvPr id="25" name="Rectangle: Diagonal Corners Rounded 24">
            <a:extLst>
              <a:ext uri="{FF2B5EF4-FFF2-40B4-BE49-F238E27FC236}">
                <a16:creationId xmlns:a16="http://schemas.microsoft.com/office/drawing/2014/main" id="{C769A3C3-B4AE-4B1C-BCCB-98696745C242}"/>
              </a:ext>
            </a:extLst>
          </p:cNvPr>
          <p:cNvSpPr/>
          <p:nvPr/>
        </p:nvSpPr>
        <p:spPr>
          <a:xfrm>
            <a:off x="5931965" y="3796375"/>
            <a:ext cx="9144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Tropical Storm</a:t>
            </a:r>
          </a:p>
        </p:txBody>
      </p:sp>
      <p:sp>
        <p:nvSpPr>
          <p:cNvPr id="26" name="Rectangle: Diagonal Corners Rounded 25">
            <a:extLst>
              <a:ext uri="{FF2B5EF4-FFF2-40B4-BE49-F238E27FC236}">
                <a16:creationId xmlns:a16="http://schemas.microsoft.com/office/drawing/2014/main" id="{ED1E5E4E-F747-4D0E-BA45-BCC00C1324DD}"/>
              </a:ext>
            </a:extLst>
          </p:cNvPr>
          <p:cNvSpPr/>
          <p:nvPr/>
        </p:nvSpPr>
        <p:spPr>
          <a:xfrm>
            <a:off x="6924327" y="3787879"/>
            <a:ext cx="1113008"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EX Day </a:t>
            </a:r>
          </a:p>
          <a:p>
            <a:pPr algn="ctr"/>
            <a:r>
              <a:rPr lang="en-CA" dirty="0"/>
              <a:t>0800-2000 hrs</a:t>
            </a:r>
          </a:p>
        </p:txBody>
      </p:sp>
    </p:spTree>
    <p:extLst>
      <p:ext uri="{BB962C8B-B14F-4D97-AF65-F5344CB8AC3E}">
        <p14:creationId xmlns:p14="http://schemas.microsoft.com/office/powerpoint/2010/main" val="2113262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E4064F-6F43-48C7-83C2-F8C12BE24A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976" y="71718"/>
            <a:ext cx="8615083" cy="56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7035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3F0FF6-D62A-4A95-94B1-0E55F54ABFBE}"/>
              </a:ext>
            </a:extLst>
          </p:cNvPr>
          <p:cNvSpPr/>
          <p:nvPr/>
        </p:nvSpPr>
        <p:spPr>
          <a:xfrm>
            <a:off x="546847" y="289679"/>
            <a:ext cx="8417858" cy="4462760"/>
          </a:xfrm>
          <a:prstGeom prst="rect">
            <a:avLst/>
          </a:prstGeom>
        </p:spPr>
        <p:txBody>
          <a:bodyPr wrap="square">
            <a:spAutoFit/>
          </a:bodyPr>
          <a:lstStyle/>
          <a:p>
            <a:pPr algn="ctr"/>
            <a:r>
              <a:rPr lang="en-CA" altLang="en-US" sz="2800" dirty="0"/>
              <a:t>EXERCISE PRODUCTS</a:t>
            </a:r>
          </a:p>
          <a:p>
            <a:endParaRPr lang="en-CA" altLang="en-US" dirty="0"/>
          </a:p>
          <a:p>
            <a:endParaRPr lang="en-CA" altLang="en-US" dirty="0"/>
          </a:p>
          <a:p>
            <a:pPr marL="285750" indent="-285750">
              <a:buFont typeface="Arial" panose="020B0604020202020204" pitchFamily="34" charset="0"/>
              <a:buChar char="•"/>
            </a:pPr>
            <a:r>
              <a:rPr lang="en-CA" altLang="en-US" sz="2000" dirty="0"/>
              <a:t>NBEMO will create an Exercise Manual containing all info required to manage exercise (player handbook and TA handbook); </a:t>
            </a:r>
          </a:p>
          <a:p>
            <a:pPr marL="285750" indent="-285750">
              <a:buFont typeface="Arial" panose="020B0604020202020204" pitchFamily="34" charset="0"/>
              <a:buChar char="•"/>
            </a:pPr>
            <a:endParaRPr lang="en-CA" altLang="en-US" sz="2000" dirty="0"/>
          </a:p>
          <a:p>
            <a:pPr marL="285750" indent="-285750">
              <a:buFont typeface="Arial" panose="020B0604020202020204" pitchFamily="34" charset="0"/>
              <a:buChar char="•"/>
            </a:pPr>
            <a:r>
              <a:rPr lang="en-CA" altLang="en-US" sz="2000" dirty="0"/>
              <a:t>NBEMO will create MEL (Master Events List)</a:t>
            </a:r>
          </a:p>
          <a:p>
            <a:pPr marL="285750" indent="-285750">
              <a:buFont typeface="Arial" panose="020B0604020202020204" pitchFamily="34" charset="0"/>
              <a:buChar char="•"/>
            </a:pPr>
            <a:endParaRPr lang="en-CA" altLang="en-US" sz="2000" dirty="0"/>
          </a:p>
          <a:p>
            <a:pPr marL="285750" indent="-285750">
              <a:buFont typeface="Arial" panose="020B0604020202020204" pitchFamily="34" charset="0"/>
              <a:buChar char="•"/>
            </a:pPr>
            <a:r>
              <a:rPr lang="en-CA" altLang="en-US" sz="2000" dirty="0"/>
              <a:t>JTFA will provide exercise social media and exercise news media; </a:t>
            </a:r>
          </a:p>
          <a:p>
            <a:pPr marL="285750" indent="-285750">
              <a:buFont typeface="Arial" panose="020B0604020202020204" pitchFamily="34" charset="0"/>
              <a:buChar char="•"/>
            </a:pPr>
            <a:endParaRPr lang="en-CA" altLang="en-US" sz="2000" dirty="0"/>
          </a:p>
          <a:p>
            <a:pPr marL="285750" indent="-285750">
              <a:buFont typeface="Arial" panose="020B0604020202020204" pitchFamily="34" charset="0"/>
              <a:buChar char="•"/>
            </a:pPr>
            <a:r>
              <a:rPr lang="en-CA" altLang="en-US" sz="2000" dirty="0"/>
              <a:t>ECCC has created the weather package for the exercise; and</a:t>
            </a:r>
          </a:p>
          <a:p>
            <a:pPr marL="285750" indent="-285750">
              <a:buFont typeface="Arial" panose="020B0604020202020204" pitchFamily="34" charset="0"/>
              <a:buChar char="•"/>
            </a:pPr>
            <a:endParaRPr lang="en-CA" altLang="en-US" sz="2000" dirty="0"/>
          </a:p>
          <a:p>
            <a:pPr marL="285750" indent="-285750">
              <a:buFont typeface="Arial" panose="020B0604020202020204" pitchFamily="34" charset="0"/>
              <a:buChar char="•"/>
            </a:pPr>
            <a:r>
              <a:rPr lang="en-CA" altLang="en-US" sz="2000" dirty="0"/>
              <a:t>NBGSARA will develop an exercise within an exercise to simulate a major search</a:t>
            </a:r>
          </a:p>
        </p:txBody>
      </p:sp>
    </p:spTree>
    <p:extLst>
      <p:ext uri="{BB962C8B-B14F-4D97-AF65-F5344CB8AC3E}">
        <p14:creationId xmlns:p14="http://schemas.microsoft.com/office/powerpoint/2010/main" val="4245830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DC806-A005-4725-9727-289380E02F8C}"/>
              </a:ext>
            </a:extLst>
          </p:cNvPr>
          <p:cNvSpPr/>
          <p:nvPr/>
        </p:nvSpPr>
        <p:spPr>
          <a:xfrm>
            <a:off x="564777" y="335846"/>
            <a:ext cx="7826188" cy="5232202"/>
          </a:xfrm>
          <a:prstGeom prst="rect">
            <a:avLst/>
          </a:prstGeom>
        </p:spPr>
        <p:txBody>
          <a:bodyPr wrap="square">
            <a:spAutoFit/>
          </a:bodyPr>
          <a:lstStyle/>
          <a:p>
            <a:pPr algn="ctr">
              <a:defRPr/>
            </a:pPr>
            <a:r>
              <a:rPr lang="en-CA" altLang="en-US" sz="2800" dirty="0">
                <a:cs typeface="Arial" charset="0"/>
              </a:rPr>
              <a:t>Exercise Control (EXCON)</a:t>
            </a:r>
          </a:p>
          <a:p>
            <a:pPr>
              <a:buFont typeface="Wingdings" pitchFamily="2" charset="2"/>
              <a:buChar char="§"/>
              <a:defRPr/>
            </a:pPr>
            <a:endParaRPr lang="en-CA" altLang="en-US" dirty="0">
              <a:cs typeface="Arial" charset="0"/>
            </a:endParaRPr>
          </a:p>
          <a:p>
            <a:pPr marL="285750" indent="-285750">
              <a:buFont typeface="Arial" panose="020B0604020202020204" pitchFamily="34" charset="0"/>
              <a:buChar char="•"/>
              <a:defRPr/>
            </a:pPr>
            <a:r>
              <a:rPr lang="en-CA" altLang="en-US" dirty="0">
                <a:cs typeface="Arial" charset="0"/>
              </a:rPr>
              <a:t>Do you, as TAs, understand what your responsibilities/roles will be during the conduct of the exercise?</a:t>
            </a:r>
          </a:p>
          <a:p>
            <a:pPr marL="285750" indent="-285750">
              <a:buFont typeface="Arial" panose="020B0604020202020204" pitchFamily="34" charset="0"/>
              <a:buChar char="•"/>
              <a:defRPr/>
            </a:pPr>
            <a:endParaRPr lang="en-CA" altLang="en-US" dirty="0">
              <a:cs typeface="Arial" charset="0"/>
            </a:endParaRPr>
          </a:p>
          <a:p>
            <a:pPr marL="285750" indent="-285750">
              <a:buFont typeface="Arial" panose="020B0604020202020204" pitchFamily="34" charset="0"/>
              <a:buChar char="•"/>
              <a:defRPr/>
            </a:pPr>
            <a:r>
              <a:rPr lang="en-CA" altLang="en-US" dirty="0">
                <a:cs typeface="Arial" charset="0"/>
              </a:rPr>
              <a:t>As an EXCON player you will be overseeing how the exercise unfolds as it relates to your individual organization. This is why you are helping to build the MEL and develop the exercise. ***</a:t>
            </a:r>
            <a:r>
              <a:rPr lang="en-CA" altLang="en-US" dirty="0">
                <a:solidFill>
                  <a:srgbClr val="FF0000"/>
                </a:solidFill>
                <a:cs typeface="Arial" charset="0"/>
              </a:rPr>
              <a:t>This is knowledge that is NOT to be made available for those being exercised</a:t>
            </a:r>
            <a:r>
              <a:rPr lang="en-CA" altLang="en-US" dirty="0">
                <a:cs typeface="Arial" charset="0"/>
              </a:rPr>
              <a:t>***</a:t>
            </a:r>
          </a:p>
          <a:p>
            <a:pPr marL="285750" indent="-285750">
              <a:buFont typeface="Arial" panose="020B0604020202020204" pitchFamily="34" charset="0"/>
              <a:buChar char="•"/>
              <a:defRPr/>
            </a:pPr>
            <a:endParaRPr lang="en-CA" altLang="en-US" dirty="0">
              <a:cs typeface="Arial" charset="0"/>
            </a:endParaRPr>
          </a:p>
          <a:p>
            <a:pPr marL="285750" indent="-285750">
              <a:buFont typeface="Arial" panose="020B0604020202020204" pitchFamily="34" charset="0"/>
              <a:buChar char="•"/>
              <a:defRPr/>
            </a:pPr>
            <a:r>
              <a:rPr lang="en-CA" altLang="en-US" dirty="0">
                <a:cs typeface="Arial" charset="0"/>
              </a:rPr>
              <a:t>How do you plan on keeping your organization “</a:t>
            </a:r>
            <a:r>
              <a:rPr lang="en-CA" altLang="en-US" i="1" dirty="0">
                <a:cs typeface="Arial" charset="0"/>
              </a:rPr>
              <a:t>on track</a:t>
            </a:r>
            <a:r>
              <a:rPr lang="en-CA" altLang="en-US" dirty="0">
                <a:cs typeface="Arial" charset="0"/>
              </a:rPr>
              <a:t>” and moving forward? Are you prepared to do this?</a:t>
            </a:r>
          </a:p>
          <a:p>
            <a:pPr marL="285750" indent="-285750">
              <a:buFont typeface="Arial" panose="020B0604020202020204" pitchFamily="34" charset="0"/>
              <a:buChar char="•"/>
              <a:defRPr/>
            </a:pPr>
            <a:endParaRPr lang="en-CA" altLang="en-US" dirty="0">
              <a:cs typeface="Arial" charset="0"/>
            </a:endParaRPr>
          </a:p>
          <a:p>
            <a:pPr marL="285750" indent="-285750">
              <a:buFont typeface="Arial" panose="020B0604020202020204" pitchFamily="34" charset="0"/>
              <a:buChar char="•"/>
              <a:defRPr/>
            </a:pPr>
            <a:r>
              <a:rPr lang="en-CA" altLang="en-US" dirty="0">
                <a:cs typeface="Arial" charset="0"/>
              </a:rPr>
              <a:t>You need to identify ahead of time  from where and how you will be  delivering the inject? </a:t>
            </a:r>
          </a:p>
          <a:p>
            <a:pPr marL="285750" indent="-285750">
              <a:buFont typeface="Arial" panose="020B0604020202020204" pitchFamily="34" charset="0"/>
              <a:buChar char="•"/>
              <a:defRPr/>
            </a:pPr>
            <a:endParaRPr lang="en-CA" altLang="en-US" dirty="0">
              <a:cs typeface="Arial" charset="0"/>
            </a:endParaRPr>
          </a:p>
          <a:p>
            <a:pPr marL="285750" indent="-285750">
              <a:buFont typeface="Arial" panose="020B0604020202020204" pitchFamily="34" charset="0"/>
              <a:buChar char="•"/>
              <a:defRPr/>
            </a:pPr>
            <a:r>
              <a:rPr lang="en-CA" altLang="en-US" dirty="0">
                <a:cs typeface="Arial" charset="0"/>
              </a:rPr>
              <a:t>Do you know what you have to do prior to the ex taking place to ensure you are set up for it? </a:t>
            </a:r>
          </a:p>
        </p:txBody>
      </p:sp>
      <p:sp>
        <p:nvSpPr>
          <p:cNvPr id="3" name="Text Placeholder 2">
            <a:extLst>
              <a:ext uri="{FF2B5EF4-FFF2-40B4-BE49-F238E27FC236}">
                <a16:creationId xmlns:a16="http://schemas.microsoft.com/office/drawing/2014/main" id="{1F0F02B3-AC13-484D-BFD2-1703EA7D3ECF}"/>
              </a:ext>
            </a:extLst>
          </p:cNvPr>
          <p:cNvSpPr>
            <a:spLocks noGrp="1"/>
          </p:cNvSpPr>
          <p:nvPr>
            <p:ph type="body" idx="4294967295"/>
          </p:nvPr>
        </p:nvSpPr>
        <p:spPr/>
        <p:txBody>
          <a:bodyPr/>
          <a:lstStyle/>
          <a:p>
            <a:endParaRPr lang="en-CA" dirty="0"/>
          </a:p>
        </p:txBody>
      </p:sp>
    </p:spTree>
    <p:extLst>
      <p:ext uri="{BB962C8B-B14F-4D97-AF65-F5344CB8AC3E}">
        <p14:creationId xmlns:p14="http://schemas.microsoft.com/office/powerpoint/2010/main" val="1968673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E67061-2B72-46D0-9A63-13A45E2AC0DB}"/>
              </a:ext>
            </a:extLst>
          </p:cNvPr>
          <p:cNvSpPr txBox="1"/>
          <p:nvPr/>
        </p:nvSpPr>
        <p:spPr>
          <a:xfrm>
            <a:off x="427703" y="676639"/>
            <a:ext cx="8539317" cy="2616101"/>
          </a:xfrm>
          <a:prstGeom prst="rect">
            <a:avLst/>
          </a:prstGeom>
          <a:noFill/>
        </p:spPr>
        <p:txBody>
          <a:bodyPr wrap="square" rtlCol="0">
            <a:spAutoFit/>
          </a:bodyPr>
          <a:lstStyle/>
          <a:p>
            <a:pPr algn="ctr"/>
            <a:r>
              <a:rPr lang="en-CA" sz="2800" dirty="0"/>
              <a:t>Reminder</a:t>
            </a:r>
          </a:p>
          <a:p>
            <a:endParaRPr lang="en-CA" dirty="0"/>
          </a:p>
          <a:p>
            <a:r>
              <a:rPr lang="en-CA" sz="2000" dirty="0"/>
              <a:t>All Exercise correspondence is to start with </a:t>
            </a:r>
            <a:r>
              <a:rPr lang="en-CA" sz="2000" dirty="0">
                <a:solidFill>
                  <a:srgbClr val="FF0000"/>
                </a:solidFill>
              </a:rPr>
              <a:t>Exercise </a:t>
            </a:r>
            <a:r>
              <a:rPr lang="en-CA" sz="2000" dirty="0" err="1">
                <a:solidFill>
                  <a:srgbClr val="FF0000"/>
                </a:solidFill>
              </a:rPr>
              <a:t>Exercise</a:t>
            </a:r>
            <a:r>
              <a:rPr lang="en-CA" sz="2000" dirty="0">
                <a:solidFill>
                  <a:srgbClr val="FF0000"/>
                </a:solidFill>
              </a:rPr>
              <a:t> </a:t>
            </a:r>
            <a:r>
              <a:rPr lang="en-CA" sz="2000" dirty="0" err="1">
                <a:solidFill>
                  <a:srgbClr val="FF0000"/>
                </a:solidFill>
              </a:rPr>
              <a:t>Exercise</a:t>
            </a:r>
            <a:r>
              <a:rPr lang="en-CA" sz="2000" dirty="0">
                <a:solidFill>
                  <a:srgbClr val="FF0000"/>
                </a:solidFill>
              </a:rPr>
              <a:t> </a:t>
            </a:r>
            <a:r>
              <a:rPr lang="en-CA" sz="2000" dirty="0"/>
              <a:t>and end with </a:t>
            </a:r>
            <a:r>
              <a:rPr lang="en-CA" sz="2000" dirty="0">
                <a:solidFill>
                  <a:srgbClr val="FF0000"/>
                </a:solidFill>
              </a:rPr>
              <a:t>Exercise </a:t>
            </a:r>
            <a:r>
              <a:rPr lang="en-CA" sz="2000" dirty="0" err="1">
                <a:solidFill>
                  <a:srgbClr val="FF0000"/>
                </a:solidFill>
              </a:rPr>
              <a:t>Exercise</a:t>
            </a:r>
            <a:r>
              <a:rPr lang="en-CA" sz="2000" dirty="0">
                <a:solidFill>
                  <a:srgbClr val="FF0000"/>
                </a:solidFill>
              </a:rPr>
              <a:t> </a:t>
            </a:r>
            <a:r>
              <a:rPr lang="en-CA" sz="2000" dirty="0" err="1">
                <a:solidFill>
                  <a:srgbClr val="FF0000"/>
                </a:solidFill>
              </a:rPr>
              <a:t>Exercise</a:t>
            </a:r>
            <a:r>
              <a:rPr lang="en-CA" sz="2000" dirty="0">
                <a:solidFill>
                  <a:srgbClr val="FF0000"/>
                </a:solidFill>
              </a:rPr>
              <a:t> </a:t>
            </a:r>
          </a:p>
          <a:p>
            <a:endParaRPr lang="en-CA" sz="2000" dirty="0">
              <a:solidFill>
                <a:srgbClr val="FF0000"/>
              </a:solidFill>
            </a:endParaRPr>
          </a:p>
          <a:p>
            <a:endParaRPr lang="en-CA" sz="2000" dirty="0">
              <a:solidFill>
                <a:srgbClr val="FF0000"/>
              </a:solidFill>
            </a:endParaRPr>
          </a:p>
          <a:p>
            <a:r>
              <a:rPr lang="en-CA" sz="2000" dirty="0"/>
              <a:t>All conversations are to start with </a:t>
            </a:r>
            <a:r>
              <a:rPr lang="en-CA" sz="2000" dirty="0">
                <a:solidFill>
                  <a:srgbClr val="FF0000"/>
                </a:solidFill>
              </a:rPr>
              <a:t>Exercise </a:t>
            </a:r>
            <a:r>
              <a:rPr lang="en-CA" sz="2000" dirty="0" err="1">
                <a:solidFill>
                  <a:srgbClr val="FF0000"/>
                </a:solidFill>
              </a:rPr>
              <a:t>Exercise</a:t>
            </a:r>
            <a:r>
              <a:rPr lang="en-CA" sz="2000" dirty="0">
                <a:solidFill>
                  <a:srgbClr val="FF0000"/>
                </a:solidFill>
              </a:rPr>
              <a:t> </a:t>
            </a:r>
            <a:r>
              <a:rPr lang="en-CA" sz="2000" dirty="0" err="1">
                <a:solidFill>
                  <a:srgbClr val="FF0000"/>
                </a:solidFill>
              </a:rPr>
              <a:t>Exercise</a:t>
            </a:r>
            <a:r>
              <a:rPr lang="en-CA" sz="2000" dirty="0">
                <a:solidFill>
                  <a:srgbClr val="FF0000"/>
                </a:solidFill>
              </a:rPr>
              <a:t> </a:t>
            </a:r>
          </a:p>
          <a:p>
            <a:endParaRPr lang="en-CA" dirty="0">
              <a:solidFill>
                <a:srgbClr val="FF0000"/>
              </a:solidFill>
            </a:endParaRPr>
          </a:p>
        </p:txBody>
      </p:sp>
    </p:spTree>
    <p:extLst>
      <p:ext uri="{BB962C8B-B14F-4D97-AF65-F5344CB8AC3E}">
        <p14:creationId xmlns:p14="http://schemas.microsoft.com/office/powerpoint/2010/main" val="3125530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D2C8ED-C484-4353-BBA9-FEC9EB7AE194}"/>
              </a:ext>
            </a:extLst>
          </p:cNvPr>
          <p:cNvSpPr txBox="1"/>
          <p:nvPr/>
        </p:nvSpPr>
        <p:spPr>
          <a:xfrm>
            <a:off x="3533615" y="49871"/>
            <a:ext cx="2933446" cy="800219"/>
          </a:xfrm>
          <a:prstGeom prst="rect">
            <a:avLst/>
          </a:prstGeom>
          <a:noFill/>
        </p:spPr>
        <p:txBody>
          <a:bodyPr wrap="square" rtlCol="0">
            <a:spAutoFit/>
          </a:bodyPr>
          <a:lstStyle/>
          <a:p>
            <a:r>
              <a:rPr lang="en-CA" sz="2800" dirty="0"/>
              <a:t>Exercise Calendar</a:t>
            </a:r>
          </a:p>
          <a:p>
            <a:endParaRPr lang="en-CA" dirty="0"/>
          </a:p>
        </p:txBody>
      </p:sp>
      <p:sp>
        <p:nvSpPr>
          <p:cNvPr id="3" name="TextBox 2">
            <a:extLst>
              <a:ext uri="{FF2B5EF4-FFF2-40B4-BE49-F238E27FC236}">
                <a16:creationId xmlns:a16="http://schemas.microsoft.com/office/drawing/2014/main" id="{0D5708C3-3B5B-40C1-B92D-AB17F7326ACE}"/>
              </a:ext>
            </a:extLst>
          </p:cNvPr>
          <p:cNvSpPr txBox="1"/>
          <p:nvPr/>
        </p:nvSpPr>
        <p:spPr>
          <a:xfrm>
            <a:off x="338849" y="343473"/>
            <a:ext cx="8632556" cy="6370975"/>
          </a:xfrm>
          <a:prstGeom prst="rect">
            <a:avLst/>
          </a:prstGeom>
          <a:noFill/>
        </p:spPr>
        <p:txBody>
          <a:bodyPr wrap="square" rtlCol="0">
            <a:spAutoFit/>
          </a:bodyPr>
          <a:lstStyle/>
          <a:p>
            <a:r>
              <a:rPr lang="en-CA" sz="2400" dirty="0">
                <a:highlight>
                  <a:srgbClr val="FFFF00"/>
                </a:highlight>
              </a:rPr>
              <a:t>14 Jan – IPC</a:t>
            </a:r>
          </a:p>
          <a:p>
            <a:r>
              <a:rPr lang="en-CA" sz="2400" dirty="0">
                <a:highlight>
                  <a:srgbClr val="FFFF00"/>
                </a:highlight>
              </a:rPr>
              <a:t>21 Jan - Inject bank posted on website</a:t>
            </a:r>
          </a:p>
          <a:p>
            <a:r>
              <a:rPr lang="en-CA" sz="2400" dirty="0">
                <a:highlight>
                  <a:srgbClr val="FFFF00"/>
                </a:highlight>
              </a:rPr>
              <a:t>29 Jan- working group with key pers</a:t>
            </a:r>
          </a:p>
          <a:p>
            <a:r>
              <a:rPr lang="en-CA" sz="2400" dirty="0">
                <a:highlight>
                  <a:srgbClr val="FFFF00"/>
                </a:highlight>
              </a:rPr>
              <a:t>12 Feb – MPC</a:t>
            </a:r>
          </a:p>
          <a:p>
            <a:r>
              <a:rPr lang="en-CA" sz="2400" dirty="0"/>
              <a:t>31 Mar – </a:t>
            </a:r>
            <a:r>
              <a:rPr lang="en-CA" sz="2400" b="1" dirty="0"/>
              <a:t>All injects must be received!</a:t>
            </a:r>
          </a:p>
          <a:p>
            <a:r>
              <a:rPr lang="en-CA" sz="2400" dirty="0"/>
              <a:t>15 April –FPC</a:t>
            </a:r>
          </a:p>
          <a:p>
            <a:r>
              <a:rPr lang="en-CA" sz="2400" dirty="0"/>
              <a:t>15 May- translation complete</a:t>
            </a:r>
          </a:p>
          <a:p>
            <a:r>
              <a:rPr lang="en-CA" sz="2400" dirty="0"/>
              <a:t>22 May – Player guides/ EXCON manual and MEL distributed.</a:t>
            </a:r>
          </a:p>
          <a:p>
            <a:r>
              <a:rPr lang="en-CA" sz="2400" dirty="0"/>
              <a:t>26/27May -Warm start</a:t>
            </a:r>
          </a:p>
          <a:p>
            <a:r>
              <a:rPr lang="en-CA" sz="2400" dirty="0"/>
              <a:t>28/29 May – test social media access (warm start continues)</a:t>
            </a:r>
          </a:p>
          <a:p>
            <a:r>
              <a:rPr lang="en-CA" sz="2400" dirty="0"/>
              <a:t>30/31 May (warm start </a:t>
            </a:r>
            <a:r>
              <a:rPr lang="en-CA" sz="2400" dirty="0" err="1"/>
              <a:t>cont</a:t>
            </a:r>
            <a:r>
              <a:rPr lang="en-CA" sz="2400" dirty="0"/>
              <a:t>)</a:t>
            </a:r>
          </a:p>
          <a:p>
            <a:r>
              <a:rPr lang="en-CA" sz="2400" dirty="0"/>
              <a:t>01 June – Short duration tropical storm breaks heat wave</a:t>
            </a:r>
          </a:p>
          <a:p>
            <a:r>
              <a:rPr lang="en-CA" sz="2400" dirty="0"/>
              <a:t>02 June Exercise Brunswick Charlie (Hot wash)</a:t>
            </a:r>
          </a:p>
          <a:p>
            <a:r>
              <a:rPr lang="en-CA" sz="2400" dirty="0"/>
              <a:t>10 June- </a:t>
            </a:r>
            <a:r>
              <a:rPr lang="en-CA" sz="2400" dirty="0" err="1"/>
              <a:t>Hotwash</a:t>
            </a:r>
            <a:r>
              <a:rPr lang="en-CA" sz="2400" dirty="0"/>
              <a:t> points returned to NBEMO</a:t>
            </a:r>
          </a:p>
          <a:p>
            <a:endParaRPr lang="en-CA" dirty="0"/>
          </a:p>
          <a:p>
            <a:endParaRPr lang="en-CA" dirty="0"/>
          </a:p>
          <a:p>
            <a:endParaRPr lang="en-CA" dirty="0"/>
          </a:p>
          <a:p>
            <a:r>
              <a:rPr lang="en-CA" dirty="0"/>
              <a:t> </a:t>
            </a:r>
          </a:p>
        </p:txBody>
      </p:sp>
    </p:spTree>
    <p:extLst>
      <p:ext uri="{BB962C8B-B14F-4D97-AF65-F5344CB8AC3E}">
        <p14:creationId xmlns:p14="http://schemas.microsoft.com/office/powerpoint/2010/main" val="243796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75827A-2416-4DE6-BB51-62F7C017AAB5}"/>
              </a:ext>
            </a:extLst>
          </p:cNvPr>
          <p:cNvSpPr/>
          <p:nvPr/>
        </p:nvSpPr>
        <p:spPr>
          <a:xfrm>
            <a:off x="385482" y="0"/>
            <a:ext cx="8650942" cy="5324535"/>
          </a:xfrm>
          <a:prstGeom prst="rect">
            <a:avLst/>
          </a:prstGeom>
        </p:spPr>
        <p:txBody>
          <a:bodyPr wrap="square">
            <a:spAutoFit/>
          </a:bodyPr>
          <a:lstStyle/>
          <a:p>
            <a:pPr algn="ctr">
              <a:defRPr/>
            </a:pPr>
            <a:r>
              <a:rPr lang="en-CA" altLang="en-US" sz="2800" dirty="0">
                <a:cs typeface="Arial" charset="0"/>
              </a:rPr>
              <a:t>Prior to the FPC</a:t>
            </a:r>
          </a:p>
          <a:p>
            <a:pPr algn="ctr">
              <a:defRPr/>
            </a:pPr>
            <a:endParaRPr lang="en-CA" altLang="en-US" sz="2400" dirty="0">
              <a:cs typeface="Arial" charset="0"/>
            </a:endParaRPr>
          </a:p>
          <a:p>
            <a:pPr marL="285750" indent="-285750">
              <a:buFont typeface="Arial" panose="020B0604020202020204" pitchFamily="34" charset="0"/>
              <a:buChar char="•"/>
              <a:defRPr/>
            </a:pPr>
            <a:r>
              <a:rPr lang="en-CA" altLang="en-US" dirty="0">
                <a:cs typeface="Arial" charset="0"/>
              </a:rPr>
              <a:t>Ensure your organizations’ objectives are being achieved through the way the ex is unfolding based off of the proposed MEL structure</a:t>
            </a:r>
          </a:p>
          <a:p>
            <a:pPr marL="285750" indent="-285750">
              <a:buFont typeface="Arial" panose="020B0604020202020204" pitchFamily="34" charset="0"/>
              <a:buChar char="•"/>
              <a:defRPr/>
            </a:pPr>
            <a:endParaRPr lang="en-CA" altLang="en-US" dirty="0">
              <a:cs typeface="Arial" charset="0"/>
            </a:endParaRPr>
          </a:p>
          <a:p>
            <a:pPr marL="285750" indent="-285750">
              <a:buFont typeface="Arial" panose="020B0604020202020204" pitchFamily="34" charset="0"/>
              <a:buChar char="•"/>
              <a:defRPr/>
            </a:pPr>
            <a:r>
              <a:rPr lang="en-CA" altLang="en-US" dirty="0">
                <a:cs typeface="Arial" charset="0"/>
              </a:rPr>
              <a:t>Ensure you understand what your responsibilities as EXCON will be on the day(s) of the ex.</a:t>
            </a:r>
          </a:p>
          <a:p>
            <a:pPr marL="285750" indent="-285750">
              <a:buFont typeface="Arial" panose="020B0604020202020204" pitchFamily="34" charset="0"/>
              <a:buChar char="•"/>
              <a:defRPr/>
            </a:pPr>
            <a:endParaRPr lang="en-CA" altLang="en-US" dirty="0">
              <a:cs typeface="Arial" charset="0"/>
            </a:endParaRPr>
          </a:p>
          <a:p>
            <a:pPr marL="285750" indent="-285750">
              <a:buFont typeface="Arial" panose="020B0604020202020204" pitchFamily="34" charset="0"/>
              <a:buChar char="•"/>
              <a:defRPr/>
            </a:pPr>
            <a:r>
              <a:rPr lang="en-CA" altLang="en-US" dirty="0">
                <a:cs typeface="Arial" charset="0"/>
              </a:rPr>
              <a:t>Ensure you are getting everything ready for your individual organizations needs come the day of the ex. I.e. individual coordination. </a:t>
            </a:r>
          </a:p>
          <a:p>
            <a:pPr marL="285750" indent="-285750">
              <a:buFont typeface="Arial" panose="020B0604020202020204" pitchFamily="34" charset="0"/>
              <a:buChar char="•"/>
              <a:defRPr/>
            </a:pPr>
            <a:endParaRPr lang="en-CA" altLang="en-US" dirty="0">
              <a:cs typeface="Arial" charset="0"/>
            </a:endParaRPr>
          </a:p>
          <a:p>
            <a:pPr marL="285750" indent="-285750">
              <a:buFont typeface="Arial" panose="020B0604020202020204" pitchFamily="34" charset="0"/>
              <a:buChar char="•"/>
              <a:defRPr/>
            </a:pPr>
            <a:r>
              <a:rPr lang="en-CA" altLang="en-US" dirty="0">
                <a:cs typeface="Arial" charset="0"/>
              </a:rPr>
              <a:t>Ensure you have the contact info for those persons you will need to get in touch with during the ex.</a:t>
            </a:r>
          </a:p>
          <a:p>
            <a:pPr marL="285750" indent="-285750">
              <a:buFont typeface="Arial" panose="020B0604020202020204" pitchFamily="34" charset="0"/>
              <a:buChar char="•"/>
              <a:defRPr/>
            </a:pPr>
            <a:endParaRPr lang="en-CA" altLang="en-US" dirty="0">
              <a:cs typeface="Arial" charset="0"/>
            </a:endParaRPr>
          </a:p>
          <a:p>
            <a:pPr marL="285750" indent="-285750">
              <a:buFont typeface="Arial" panose="020B0604020202020204" pitchFamily="34" charset="0"/>
              <a:buChar char="•"/>
              <a:defRPr/>
            </a:pPr>
            <a:r>
              <a:rPr lang="en-CA" altLang="en-US" dirty="0">
                <a:cs typeface="Arial" charset="0"/>
              </a:rPr>
              <a:t>Contact the Ex Planners if you have any questions.</a:t>
            </a:r>
          </a:p>
          <a:p>
            <a:pPr marL="285750" indent="-285750">
              <a:buFont typeface="Arial" panose="020B0604020202020204" pitchFamily="34" charset="0"/>
              <a:buChar char="•"/>
              <a:defRPr/>
            </a:pPr>
            <a:endParaRPr lang="en-CA" altLang="en-US" dirty="0">
              <a:cs typeface="Arial" charset="0"/>
            </a:endParaRPr>
          </a:p>
          <a:p>
            <a:pPr marL="285750" indent="-285750">
              <a:buFont typeface="Arial" panose="020B0604020202020204" pitchFamily="34" charset="0"/>
              <a:buChar char="•"/>
              <a:defRPr/>
            </a:pPr>
            <a:r>
              <a:rPr lang="en-CA" altLang="en-US" dirty="0">
                <a:cs typeface="Arial" charset="0"/>
              </a:rPr>
              <a:t>Further develop injects and submit prior to the FPC (</a:t>
            </a:r>
            <a:r>
              <a:rPr lang="en-CA" altLang="en-US" b="1" dirty="0">
                <a:cs typeface="Arial" charset="0"/>
              </a:rPr>
              <a:t>NLT 31 Mar</a:t>
            </a:r>
            <a:r>
              <a:rPr lang="en-CA" altLang="en-US" dirty="0">
                <a:cs typeface="Arial" charset="0"/>
              </a:rPr>
              <a:t>) to allow time to process and translate.</a:t>
            </a:r>
          </a:p>
        </p:txBody>
      </p:sp>
    </p:spTree>
    <p:extLst>
      <p:ext uri="{BB962C8B-B14F-4D97-AF65-F5344CB8AC3E}">
        <p14:creationId xmlns:p14="http://schemas.microsoft.com/office/powerpoint/2010/main" val="2022389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2D84DF-E3AB-46B8-B33C-43DB25C3891E}"/>
              </a:ext>
            </a:extLst>
          </p:cNvPr>
          <p:cNvSpPr txBox="1"/>
          <p:nvPr/>
        </p:nvSpPr>
        <p:spPr>
          <a:xfrm>
            <a:off x="2927927" y="1681019"/>
            <a:ext cx="3683381" cy="1015663"/>
          </a:xfrm>
          <a:prstGeom prst="rect">
            <a:avLst/>
          </a:prstGeom>
          <a:noFill/>
        </p:spPr>
        <p:txBody>
          <a:bodyPr wrap="none" rtlCol="0">
            <a:spAutoFit/>
          </a:bodyPr>
          <a:lstStyle/>
          <a:p>
            <a:r>
              <a:rPr lang="en-CA" sz="6000" dirty="0"/>
              <a:t>Questions?</a:t>
            </a:r>
          </a:p>
        </p:txBody>
      </p:sp>
    </p:spTree>
    <p:extLst>
      <p:ext uri="{BB962C8B-B14F-4D97-AF65-F5344CB8AC3E}">
        <p14:creationId xmlns:p14="http://schemas.microsoft.com/office/powerpoint/2010/main" val="1170608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rmAutofit/>
          </a:bodyPr>
          <a:lstStyle/>
          <a:p>
            <a:r>
              <a:rPr lang="en-CA" b="1" dirty="0"/>
              <a:t>                      </a:t>
            </a:r>
            <a:r>
              <a:rPr lang="en-CA" sz="2800" b="1" dirty="0"/>
              <a:t>IPC Review</a:t>
            </a:r>
            <a:br>
              <a:rPr lang="en-CA" sz="3100" b="1" dirty="0"/>
            </a:br>
            <a:r>
              <a:rPr lang="en-CA" sz="3100" b="1" dirty="0"/>
              <a:t> Aim</a:t>
            </a:r>
          </a:p>
        </p:txBody>
      </p:sp>
      <p:sp>
        <p:nvSpPr>
          <p:cNvPr id="5" name="Content Placeholder 4"/>
          <p:cNvSpPr>
            <a:spLocks noGrp="1"/>
          </p:cNvSpPr>
          <p:nvPr>
            <p:ph idx="1"/>
          </p:nvPr>
        </p:nvSpPr>
        <p:spPr>
          <a:xfrm>
            <a:off x="381000" y="990600"/>
            <a:ext cx="8229600" cy="4525963"/>
          </a:xfrm>
        </p:spPr>
        <p:txBody>
          <a:bodyPr>
            <a:normAutofit/>
          </a:bodyPr>
          <a:lstStyle/>
          <a:p>
            <a:r>
              <a:rPr lang="en-CA" sz="2400" dirty="0"/>
              <a:t>A province wide exercise designed to allow those responsible for, and involved with, Emergency Management an opportunity to practice planned responses and other procedures.</a:t>
            </a:r>
            <a:br>
              <a:rPr lang="en-CA" sz="2400" dirty="0"/>
            </a:br>
            <a:r>
              <a:rPr lang="en-CA" sz="2400" dirty="0"/>
              <a:t>This exercise like previous ones, will afford participants the opportunity, to challenge their Emergency Management and response components.</a:t>
            </a:r>
          </a:p>
          <a:p>
            <a:r>
              <a:rPr lang="en-CA" sz="2400" dirty="0"/>
              <a:t>Using a new but realistic scenario, and databank of prepared injects to assist communities &amp; add realism. </a:t>
            </a:r>
          </a:p>
          <a:p>
            <a:endParaRPr lang="en-CA" dirty="0"/>
          </a:p>
          <a:p>
            <a:endParaRPr lang="en-CA" dirty="0"/>
          </a:p>
        </p:txBody>
      </p:sp>
    </p:spTree>
    <p:extLst>
      <p:ext uri="{BB962C8B-B14F-4D97-AF65-F5344CB8AC3E}">
        <p14:creationId xmlns:p14="http://schemas.microsoft.com/office/powerpoint/2010/main" val="147420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ctr"/>
            <a:r>
              <a:rPr lang="en-CA" sz="2800" b="1" dirty="0"/>
              <a:t>Scope</a:t>
            </a:r>
          </a:p>
        </p:txBody>
      </p:sp>
      <p:sp>
        <p:nvSpPr>
          <p:cNvPr id="3" name="Content Placeholder 2"/>
          <p:cNvSpPr>
            <a:spLocks noGrp="1"/>
          </p:cNvSpPr>
          <p:nvPr>
            <p:ph idx="1"/>
          </p:nvPr>
        </p:nvSpPr>
        <p:spPr>
          <a:xfrm>
            <a:off x="381000" y="1143000"/>
            <a:ext cx="8229600" cy="4525963"/>
          </a:xfrm>
        </p:spPr>
        <p:txBody>
          <a:bodyPr>
            <a:normAutofit fontScale="92500" lnSpcReduction="10000"/>
          </a:bodyPr>
          <a:lstStyle/>
          <a:p>
            <a:pPr lvl="0"/>
            <a:r>
              <a:rPr lang="en-CA" sz="2600" dirty="0"/>
              <a:t>The scope of the exercise, developed provincially, is designed to encourage maximum participation from all municipalities, LSD’s, SAR partners and First Nation Communities within the province, regardless of their level of preparedness.</a:t>
            </a:r>
          </a:p>
          <a:p>
            <a:pPr lvl="0"/>
            <a:r>
              <a:rPr lang="en-CA" sz="2600" dirty="0"/>
              <a:t>All communities &amp; emergency management partners are encouraged to participate.</a:t>
            </a:r>
          </a:p>
          <a:p>
            <a:pPr lvl="0"/>
            <a:r>
              <a:rPr lang="en-CA" sz="2600" dirty="0"/>
              <a:t>This exercise will present a new scenario that will allow participants the flexibility to prepare for impacts that could affect their citizens.</a:t>
            </a:r>
          </a:p>
          <a:p>
            <a:pPr lvl="0"/>
            <a:r>
              <a:rPr lang="en-CA" sz="2600" dirty="0"/>
              <a:t>The Provincial Emergency Operations Centre along with the Regional Emergency Operation Centres will be activated for this exercise.</a:t>
            </a:r>
            <a:r>
              <a:rPr lang="en-CA" dirty="0"/>
              <a:t>  </a:t>
            </a:r>
          </a:p>
          <a:p>
            <a:endParaRPr lang="en-CA" dirty="0"/>
          </a:p>
        </p:txBody>
      </p:sp>
    </p:spTree>
    <p:extLst>
      <p:ext uri="{BB962C8B-B14F-4D97-AF65-F5344CB8AC3E}">
        <p14:creationId xmlns:p14="http://schemas.microsoft.com/office/powerpoint/2010/main" val="226989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CA" sz="2800" b="1" dirty="0"/>
              <a:t>Scenario</a:t>
            </a:r>
          </a:p>
        </p:txBody>
      </p:sp>
      <p:sp>
        <p:nvSpPr>
          <p:cNvPr id="3" name="Content Placeholder 2"/>
          <p:cNvSpPr>
            <a:spLocks noGrp="1"/>
          </p:cNvSpPr>
          <p:nvPr>
            <p:ph idx="1"/>
          </p:nvPr>
        </p:nvSpPr>
        <p:spPr>
          <a:xfrm>
            <a:off x="490330" y="763311"/>
            <a:ext cx="8229600" cy="4830763"/>
          </a:xfrm>
        </p:spPr>
        <p:txBody>
          <a:bodyPr/>
          <a:lstStyle/>
          <a:p>
            <a:r>
              <a:rPr lang="en-CA" sz="2400" dirty="0"/>
              <a:t>A severe heat wave immediately followed by a short duration tropical storm will allow participants a broad scope of potential impacts. (Power outages, health emergencies, evacuations, comms interruptions, industrial accidents, fires,  localized flooding, vandalism, lost persons </a:t>
            </a:r>
            <a:r>
              <a:rPr lang="en-CA" sz="2400" dirty="0" err="1"/>
              <a:t>etc</a:t>
            </a:r>
            <a:r>
              <a:rPr lang="en-CA" sz="2400" dirty="0"/>
              <a:t>…)</a:t>
            </a:r>
          </a:p>
          <a:p>
            <a:r>
              <a:rPr lang="en-CA" sz="2400" dirty="0"/>
              <a:t>Simulated social media, and web based news reporting will add to the realism of the exercise.</a:t>
            </a:r>
          </a:p>
          <a:p>
            <a:pPr marL="0" indent="0">
              <a:buNone/>
            </a:pPr>
            <a:endParaRPr lang="en-CA" dirty="0"/>
          </a:p>
        </p:txBody>
      </p:sp>
      <p:pic>
        <p:nvPicPr>
          <p:cNvPr id="2053" name="Picture 5" descr="D:\image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648200"/>
            <a:ext cx="28956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7460D4B-6E79-4B00-9C87-0385F1BDD694}"/>
              </a:ext>
            </a:extLst>
          </p:cNvPr>
          <p:cNvPicPr>
            <a:picLocks noChangeAspect="1"/>
          </p:cNvPicPr>
          <p:nvPr/>
        </p:nvPicPr>
        <p:blipFill>
          <a:blip r:embed="rId4"/>
          <a:stretch>
            <a:fillRect/>
          </a:stretch>
        </p:blipFill>
        <p:spPr>
          <a:xfrm>
            <a:off x="838200" y="4146274"/>
            <a:ext cx="2895600" cy="1447800"/>
          </a:xfrm>
          <a:prstGeom prst="rect">
            <a:avLst/>
          </a:prstGeom>
        </p:spPr>
      </p:pic>
    </p:spTree>
    <p:extLst>
      <p:ext uri="{BB962C8B-B14F-4D97-AF65-F5344CB8AC3E}">
        <p14:creationId xmlns:p14="http://schemas.microsoft.com/office/powerpoint/2010/main" val="10125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AFE4-F218-4D4C-9BFD-9315A0C50607}"/>
              </a:ext>
            </a:extLst>
          </p:cNvPr>
          <p:cNvSpPr>
            <a:spLocks noGrp="1"/>
          </p:cNvSpPr>
          <p:nvPr>
            <p:ph type="title"/>
          </p:nvPr>
        </p:nvSpPr>
        <p:spPr>
          <a:xfrm>
            <a:off x="628650" y="60330"/>
            <a:ext cx="7886700" cy="1325563"/>
          </a:xfrm>
        </p:spPr>
        <p:txBody>
          <a:bodyPr>
            <a:normAutofit/>
          </a:bodyPr>
          <a:lstStyle/>
          <a:p>
            <a:pPr algn="ctr"/>
            <a:r>
              <a:rPr lang="en-CA" sz="2800" b="1" dirty="0"/>
              <a:t>Reasons to Conduct an Exercise</a:t>
            </a:r>
          </a:p>
        </p:txBody>
      </p:sp>
      <p:sp>
        <p:nvSpPr>
          <p:cNvPr id="4" name="Rectangle 3">
            <a:extLst>
              <a:ext uri="{FF2B5EF4-FFF2-40B4-BE49-F238E27FC236}">
                <a16:creationId xmlns:a16="http://schemas.microsoft.com/office/drawing/2014/main" id="{0523FE8C-BEDC-4CBE-B86E-E4780C84A33A}"/>
              </a:ext>
            </a:extLst>
          </p:cNvPr>
          <p:cNvSpPr/>
          <p:nvPr/>
        </p:nvSpPr>
        <p:spPr>
          <a:xfrm>
            <a:off x="1030705" y="1479492"/>
            <a:ext cx="7279105" cy="3416320"/>
          </a:xfrm>
          <a:prstGeom prst="rect">
            <a:avLst/>
          </a:prstGeom>
        </p:spPr>
        <p:txBody>
          <a:bodyPr wrap="square">
            <a:spAutoFit/>
          </a:bodyPr>
          <a:lstStyle/>
          <a:p>
            <a:pPr marL="342900" indent="-342900">
              <a:buFont typeface="Arial" panose="020B0604020202020204" pitchFamily="34" charset="0"/>
              <a:buChar char="•"/>
            </a:pPr>
            <a:r>
              <a:rPr lang="en-CA" sz="2400" dirty="0"/>
              <a:t>To practice and evaluate plans, policies and procedures</a:t>
            </a:r>
          </a:p>
          <a:p>
            <a:pPr marL="342900" indent="-342900">
              <a:buFont typeface="Arial" panose="020B0604020202020204" pitchFamily="34" charset="0"/>
              <a:buChar char="•"/>
            </a:pPr>
            <a:r>
              <a:rPr lang="en-CA" sz="2400" dirty="0"/>
              <a:t>Identify plan vulnerabilities and gaps in resources</a:t>
            </a:r>
          </a:p>
          <a:p>
            <a:pPr marL="342900" indent="-342900">
              <a:buFont typeface="Arial" panose="020B0604020202020204" pitchFamily="34" charset="0"/>
              <a:buChar char="•"/>
            </a:pPr>
            <a:r>
              <a:rPr lang="en-CA" sz="2400" dirty="0"/>
              <a:t>Improve organizational coordination and communications</a:t>
            </a:r>
          </a:p>
          <a:p>
            <a:pPr marL="342900" indent="-342900">
              <a:buFont typeface="Arial" panose="020B0604020202020204" pitchFamily="34" charset="0"/>
              <a:buChar char="•"/>
            </a:pPr>
            <a:r>
              <a:rPr lang="en-CA" sz="2400" dirty="0"/>
              <a:t>Clarify roles and responsibilities</a:t>
            </a:r>
          </a:p>
          <a:p>
            <a:pPr marL="342900" indent="-342900">
              <a:buFont typeface="Arial" panose="020B0604020202020204" pitchFamily="34" charset="0"/>
              <a:buChar char="•"/>
            </a:pPr>
            <a:r>
              <a:rPr lang="en-CA" sz="2400" dirty="0"/>
              <a:t>Establish working relationships</a:t>
            </a:r>
          </a:p>
          <a:p>
            <a:pPr marL="342900" indent="-342900">
              <a:buFont typeface="Arial" panose="020B0604020202020204" pitchFamily="34" charset="0"/>
              <a:buChar char="•"/>
            </a:pPr>
            <a:r>
              <a:rPr lang="en-CA" sz="2400" dirty="0"/>
              <a:t>Improve individual and team performance</a:t>
            </a:r>
          </a:p>
          <a:p>
            <a:pPr marL="342900" indent="-342900">
              <a:buFont typeface="Arial" panose="020B0604020202020204" pitchFamily="34" charset="0"/>
              <a:buChar char="•"/>
            </a:pPr>
            <a:r>
              <a:rPr lang="en-CA" sz="2400" dirty="0"/>
              <a:t>Satisfy regulatory requirements</a:t>
            </a:r>
          </a:p>
        </p:txBody>
      </p:sp>
    </p:spTree>
    <p:extLst>
      <p:ext uri="{BB962C8B-B14F-4D97-AF65-F5344CB8AC3E}">
        <p14:creationId xmlns:p14="http://schemas.microsoft.com/office/powerpoint/2010/main" val="1624048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id="{56DAE52B-C62D-4518-A861-C5A42370B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120349" y="689725"/>
            <a:ext cx="4452730" cy="49751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498C1F1-7FC9-4C59-BCBE-D463D154FB88}"/>
              </a:ext>
            </a:extLst>
          </p:cNvPr>
          <p:cNvSpPr txBox="1"/>
          <p:nvPr/>
        </p:nvSpPr>
        <p:spPr>
          <a:xfrm>
            <a:off x="2527590" y="389643"/>
            <a:ext cx="4088819" cy="523220"/>
          </a:xfrm>
          <a:prstGeom prst="rect">
            <a:avLst/>
          </a:prstGeom>
          <a:noFill/>
        </p:spPr>
        <p:txBody>
          <a:bodyPr wrap="square" rtlCol="0">
            <a:spAutoFit/>
          </a:bodyPr>
          <a:lstStyle/>
          <a:p>
            <a:pPr algn="ctr"/>
            <a:r>
              <a:rPr lang="en-CA" sz="2800" b="1" dirty="0"/>
              <a:t>Exercise Design</a:t>
            </a:r>
          </a:p>
        </p:txBody>
      </p:sp>
      <p:sp>
        <p:nvSpPr>
          <p:cNvPr id="4" name="Arrow: Down 3">
            <a:extLst>
              <a:ext uri="{FF2B5EF4-FFF2-40B4-BE49-F238E27FC236}">
                <a16:creationId xmlns:a16="http://schemas.microsoft.com/office/drawing/2014/main" id="{7AA9648E-53A8-42A7-8F1C-C60CEA310421}"/>
              </a:ext>
            </a:extLst>
          </p:cNvPr>
          <p:cNvSpPr/>
          <p:nvPr/>
        </p:nvSpPr>
        <p:spPr>
          <a:xfrm rot="7127339">
            <a:off x="6196933" y="378310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67396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897D-5160-4206-92BB-7031136105A6}"/>
              </a:ext>
            </a:extLst>
          </p:cNvPr>
          <p:cNvSpPr>
            <a:spLocks noGrp="1"/>
          </p:cNvSpPr>
          <p:nvPr>
            <p:ph type="title"/>
          </p:nvPr>
        </p:nvSpPr>
        <p:spPr/>
        <p:txBody>
          <a:bodyPr/>
          <a:lstStyle/>
          <a:p>
            <a:pPr algn="ctr"/>
            <a:r>
              <a:rPr lang="en-CA" b="1" kern="0" dirty="0">
                <a:solidFill>
                  <a:srgbClr val="000000"/>
                </a:solidFill>
              </a:rPr>
              <a:t> </a:t>
            </a:r>
            <a:r>
              <a:rPr lang="en-CA" sz="2800" b="1" kern="0" dirty="0">
                <a:solidFill>
                  <a:srgbClr val="000000"/>
                </a:solidFill>
              </a:rPr>
              <a:t>Target audience</a:t>
            </a:r>
            <a:br>
              <a:rPr lang="en-CA" b="1" kern="0" dirty="0">
                <a:solidFill>
                  <a:srgbClr val="000000"/>
                </a:solidFill>
              </a:rPr>
            </a:br>
            <a:endParaRPr lang="en-CA" dirty="0"/>
          </a:p>
        </p:txBody>
      </p:sp>
      <p:sp>
        <p:nvSpPr>
          <p:cNvPr id="3" name="Oval 2">
            <a:extLst>
              <a:ext uri="{FF2B5EF4-FFF2-40B4-BE49-F238E27FC236}">
                <a16:creationId xmlns:a16="http://schemas.microsoft.com/office/drawing/2014/main" id="{356CAC14-8AE5-462A-80CC-60FE763369B9}"/>
              </a:ext>
            </a:extLst>
          </p:cNvPr>
          <p:cNvSpPr/>
          <p:nvPr/>
        </p:nvSpPr>
        <p:spPr>
          <a:xfrm>
            <a:off x="428626" y="2125266"/>
            <a:ext cx="3840956" cy="3751660"/>
          </a:xfrm>
          <a:prstGeom prst="ellipse">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790">
              <a:defRPr/>
            </a:pPr>
            <a:r>
              <a:rPr lang="en-CA" sz="1200" b="1">
                <a:solidFill>
                  <a:prstClr val="white"/>
                </a:solidFill>
                <a:effectLst>
                  <a:outerShdw blurRad="38100" dist="38100" dir="2700000" algn="tl">
                    <a:srgbClr val="000000">
                      <a:alpha val="43137"/>
                    </a:srgbClr>
                  </a:outerShdw>
                </a:effectLst>
              </a:rPr>
              <a:t>Exercise Control</a:t>
            </a: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p:txBody>
      </p:sp>
      <p:sp>
        <p:nvSpPr>
          <p:cNvPr id="4" name="Oval 3">
            <a:extLst>
              <a:ext uri="{FF2B5EF4-FFF2-40B4-BE49-F238E27FC236}">
                <a16:creationId xmlns:a16="http://schemas.microsoft.com/office/drawing/2014/main" id="{401DE0A5-9A42-4DE3-B4D9-F83601448504}"/>
              </a:ext>
            </a:extLst>
          </p:cNvPr>
          <p:cNvSpPr/>
          <p:nvPr/>
        </p:nvSpPr>
        <p:spPr>
          <a:xfrm>
            <a:off x="1075135" y="2699860"/>
            <a:ext cx="2547938" cy="2581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790">
              <a:defRPr/>
            </a:pPr>
            <a:endParaRPr lang="en-CA" sz="1050" b="1" dirty="0">
              <a:solidFill>
                <a:prstClr val="white"/>
              </a:solidFill>
              <a:effectLst>
                <a:outerShdw blurRad="38100" dist="38100" dir="2700000" algn="tl">
                  <a:srgbClr val="000000">
                    <a:alpha val="43137"/>
                  </a:srgbClr>
                </a:outerShdw>
              </a:effectLst>
            </a:endParaRPr>
          </a:p>
          <a:p>
            <a:pPr algn="ctr" defTabSz="685790">
              <a:defRPr/>
            </a:pPr>
            <a:endParaRPr lang="en-CA" sz="1050" b="1" dirty="0">
              <a:solidFill>
                <a:prstClr val="white"/>
              </a:solidFill>
              <a:effectLst>
                <a:outerShdw blurRad="38100" dist="38100" dir="2700000" algn="tl">
                  <a:srgbClr val="000000">
                    <a:alpha val="43137"/>
                  </a:srgbClr>
                </a:outerShdw>
              </a:effectLst>
            </a:endParaRPr>
          </a:p>
          <a:p>
            <a:pPr algn="ctr" defTabSz="685790">
              <a:defRPr/>
            </a:pPr>
            <a:r>
              <a:rPr lang="en-CA" sz="1050" b="1" dirty="0">
                <a:solidFill>
                  <a:prstClr val="white"/>
                </a:solidFill>
                <a:effectLst>
                  <a:outerShdw blurRad="38100" dist="38100" dir="2700000" algn="tl">
                    <a:srgbClr val="000000">
                      <a:alpha val="43137"/>
                    </a:srgbClr>
                  </a:outerShdw>
                </a:effectLst>
              </a:rPr>
              <a:t>Secondary Training Audience</a:t>
            </a: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p:txBody>
      </p:sp>
      <p:sp>
        <p:nvSpPr>
          <p:cNvPr id="5" name="Oval 4">
            <a:extLst>
              <a:ext uri="{FF2B5EF4-FFF2-40B4-BE49-F238E27FC236}">
                <a16:creationId xmlns:a16="http://schemas.microsoft.com/office/drawing/2014/main" id="{8E32857D-B780-4077-991A-6DAEB38D7430}"/>
              </a:ext>
            </a:extLst>
          </p:cNvPr>
          <p:cNvSpPr/>
          <p:nvPr/>
        </p:nvSpPr>
        <p:spPr>
          <a:xfrm>
            <a:off x="1726406" y="3184923"/>
            <a:ext cx="1301354" cy="12823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790">
              <a:defRPr/>
            </a:pPr>
            <a:r>
              <a:rPr lang="en-CA" sz="900" b="1" dirty="0">
                <a:solidFill>
                  <a:prstClr val="white"/>
                </a:solidFill>
                <a:effectLst>
                  <a:outerShdw blurRad="38100" dist="38100" dir="2700000" algn="tl">
                    <a:srgbClr val="000000">
                      <a:alpha val="43137"/>
                    </a:srgbClr>
                  </a:outerShdw>
                </a:effectLst>
              </a:rPr>
              <a:t>Primary Training Audience</a:t>
            </a:r>
          </a:p>
        </p:txBody>
      </p:sp>
      <p:sp>
        <p:nvSpPr>
          <p:cNvPr id="6" name="TextBox 5">
            <a:extLst>
              <a:ext uri="{FF2B5EF4-FFF2-40B4-BE49-F238E27FC236}">
                <a16:creationId xmlns:a16="http://schemas.microsoft.com/office/drawing/2014/main" id="{4521908B-1125-4BA5-88E2-9C288DAE55CE}"/>
              </a:ext>
            </a:extLst>
          </p:cNvPr>
          <p:cNvSpPr txBox="1"/>
          <p:nvPr/>
        </p:nvSpPr>
        <p:spPr>
          <a:xfrm>
            <a:off x="4572000" y="1614948"/>
            <a:ext cx="4445669" cy="2169825"/>
          </a:xfrm>
          <a:prstGeom prst="rect">
            <a:avLst/>
          </a:prstGeom>
          <a:noFill/>
        </p:spPr>
        <p:txBody>
          <a:bodyPr wrap="square" rtlCol="0">
            <a:spAutoFit/>
          </a:bodyPr>
          <a:lstStyle/>
          <a:p>
            <a:r>
              <a:rPr lang="en-CA" sz="1350" dirty="0"/>
              <a:t>Primary Target Audience for Ex is Municipalities/ LSDs/First Nations communities and their pers </a:t>
            </a:r>
          </a:p>
          <a:p>
            <a:endParaRPr lang="en-CA" sz="1350" dirty="0"/>
          </a:p>
          <a:p>
            <a:r>
              <a:rPr lang="en-CA" sz="1350" dirty="0"/>
              <a:t>Secondary TA Is organisations within the communities such, fire, police, GSAR etc..</a:t>
            </a:r>
          </a:p>
          <a:p>
            <a:endParaRPr lang="en-CA" sz="1350" dirty="0"/>
          </a:p>
          <a:p>
            <a:r>
              <a:rPr lang="en-CA" sz="1350" dirty="0"/>
              <a:t>Many other organisations benefit as well PEOC, REOC, Red cross </a:t>
            </a:r>
            <a:r>
              <a:rPr lang="en-CA" sz="1350" dirty="0" err="1"/>
              <a:t>etc</a:t>
            </a:r>
            <a:r>
              <a:rPr lang="en-CA" sz="1350" dirty="0"/>
              <a:t>…</a:t>
            </a:r>
          </a:p>
          <a:p>
            <a:endParaRPr lang="en-CA" sz="1350" dirty="0"/>
          </a:p>
          <a:p>
            <a:endParaRPr lang="en-CA" sz="1350" dirty="0"/>
          </a:p>
        </p:txBody>
      </p:sp>
    </p:spTree>
    <p:extLst>
      <p:ext uri="{BB962C8B-B14F-4D97-AF65-F5344CB8AC3E}">
        <p14:creationId xmlns:p14="http://schemas.microsoft.com/office/powerpoint/2010/main" val="1063302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3FACB7-9E98-4741-A8EF-753A830D1A45}"/>
              </a:ext>
            </a:extLst>
          </p:cNvPr>
          <p:cNvPicPr>
            <a:picLocks noChangeAspect="1"/>
          </p:cNvPicPr>
          <p:nvPr/>
        </p:nvPicPr>
        <p:blipFill>
          <a:blip r:embed="rId3"/>
          <a:stretch>
            <a:fillRect/>
          </a:stretch>
        </p:blipFill>
        <p:spPr>
          <a:xfrm>
            <a:off x="-37475" y="113285"/>
            <a:ext cx="9084039" cy="6965645"/>
          </a:xfrm>
          <a:prstGeom prst="rect">
            <a:avLst/>
          </a:prstGeom>
        </p:spPr>
      </p:pic>
      <p:sp>
        <p:nvSpPr>
          <p:cNvPr id="3" name="Arrow: Down 2">
            <a:extLst>
              <a:ext uri="{FF2B5EF4-FFF2-40B4-BE49-F238E27FC236}">
                <a16:creationId xmlns:a16="http://schemas.microsoft.com/office/drawing/2014/main" id="{0C4929E1-8B98-4F9A-B7EA-9441ADC11527}"/>
              </a:ext>
            </a:extLst>
          </p:cNvPr>
          <p:cNvSpPr/>
          <p:nvPr/>
        </p:nvSpPr>
        <p:spPr>
          <a:xfrm rot="8522151">
            <a:off x="4262228" y="280595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1701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2389</TotalTime>
  <Words>2188</Words>
  <Application>Microsoft Office PowerPoint</Application>
  <PresentationFormat>On-screen Show (4:3)</PresentationFormat>
  <Paragraphs>322</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Wingdings</vt:lpstr>
      <vt:lpstr>Office Theme</vt:lpstr>
      <vt:lpstr>EXERCISE  Brunswick Charlie 2020 MPC</vt:lpstr>
      <vt:lpstr>Exercise Brunswick Charlie 2020  Logo</vt:lpstr>
      <vt:lpstr>                      IPC Review  Aim</vt:lpstr>
      <vt:lpstr>Scope</vt:lpstr>
      <vt:lpstr>Scenario</vt:lpstr>
      <vt:lpstr>Reasons to Conduct an Exercise</vt:lpstr>
      <vt:lpstr>PowerPoint Presentation</vt:lpstr>
      <vt:lpstr> Target audience </vt:lpstr>
      <vt:lpstr>PowerPoint Presentation</vt:lpstr>
      <vt:lpstr>PowerPoint Presentation</vt:lpstr>
      <vt:lpstr>Participants</vt:lpstr>
      <vt:lpstr>PowerPoint Presentation</vt:lpstr>
      <vt:lpstr>Key Dates</vt:lpstr>
      <vt:lpstr>After Action Review</vt:lpstr>
      <vt:lpstr>PowerPoint Presentation</vt:lpstr>
      <vt:lpstr>PowerPoint Presentation</vt:lpstr>
      <vt:lpstr>Organizations Registered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Brunswick Charlie 2020</dc:title>
  <dc:creator>Tupper, Don (DPS/MSP)</dc:creator>
  <cp:lastModifiedBy>Gallant, Peter (DPS/MSP)</cp:lastModifiedBy>
  <cp:revision>73</cp:revision>
  <cp:lastPrinted>2020-02-10T12:27:46Z</cp:lastPrinted>
  <dcterms:created xsi:type="dcterms:W3CDTF">2019-11-18T15:27:10Z</dcterms:created>
  <dcterms:modified xsi:type="dcterms:W3CDTF">2020-02-10T15:55:52Z</dcterms:modified>
</cp:coreProperties>
</file>